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notesMasterIdLst>
    <p:notesMasterId r:id="rId28"/>
  </p:notesMasterIdLst>
  <p:sldIdLst>
    <p:sldId id="256" r:id="rId2"/>
    <p:sldId id="272" r:id="rId3"/>
    <p:sldId id="257" r:id="rId4"/>
    <p:sldId id="258" r:id="rId5"/>
    <p:sldId id="266" r:id="rId6"/>
    <p:sldId id="259" r:id="rId7"/>
    <p:sldId id="261" r:id="rId8"/>
    <p:sldId id="281" r:id="rId9"/>
    <p:sldId id="260" r:id="rId10"/>
    <p:sldId id="268" r:id="rId11"/>
    <p:sldId id="262" r:id="rId12"/>
    <p:sldId id="279" r:id="rId13"/>
    <p:sldId id="273" r:id="rId14"/>
    <p:sldId id="280" r:id="rId15"/>
    <p:sldId id="277" r:id="rId16"/>
    <p:sldId id="265" r:id="rId17"/>
    <p:sldId id="274" r:id="rId18"/>
    <p:sldId id="275" r:id="rId19"/>
    <p:sldId id="263" r:id="rId20"/>
    <p:sldId id="278" r:id="rId21"/>
    <p:sldId id="264" r:id="rId22"/>
    <p:sldId id="269" r:id="rId23"/>
    <p:sldId id="270" r:id="rId24"/>
    <p:sldId id="271" r:id="rId25"/>
    <p:sldId id="282" r:id="rId26"/>
    <p:sldId id="276"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5569" autoAdjust="0"/>
  </p:normalViewPr>
  <p:slideViewPr>
    <p:cSldViewPr snapToGrid="0">
      <p:cViewPr varScale="1">
        <p:scale>
          <a:sx n="73" d="100"/>
          <a:sy n="73" d="100"/>
        </p:scale>
        <p:origin x="182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93EBF-B45F-4B89-8F89-C58B808C7ED8}" type="datetimeFigureOut">
              <a:rPr lang="nb-NO" smtClean="0"/>
              <a:t>17.03.2017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C6805-E186-47E2-B03D-5BCF495CEDED}" type="slidenum">
              <a:rPr lang="nb-NO" smtClean="0"/>
              <a:t>‹#›</a:t>
            </a:fld>
            <a:endParaRPr lang="nb-NO"/>
          </a:p>
        </p:txBody>
      </p:sp>
    </p:spTree>
    <p:extLst>
      <p:ext uri="{BB962C8B-B14F-4D97-AF65-F5344CB8AC3E}">
        <p14:creationId xmlns:p14="http://schemas.microsoft.com/office/powerpoint/2010/main" val="71641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2</a:t>
            </a:fld>
            <a:endParaRPr lang="nb-NO"/>
          </a:p>
        </p:txBody>
      </p:sp>
    </p:spTree>
    <p:extLst>
      <p:ext uri="{BB962C8B-B14F-4D97-AF65-F5344CB8AC3E}">
        <p14:creationId xmlns:p14="http://schemas.microsoft.com/office/powerpoint/2010/main" val="31285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2A6C6805-E186-47E2-B03D-5BCF495CEDED}" type="slidenum">
              <a:rPr lang="nb-NO" smtClean="0"/>
              <a:t>11</a:t>
            </a:fld>
            <a:endParaRPr lang="nb-NO"/>
          </a:p>
        </p:txBody>
      </p:sp>
    </p:spTree>
    <p:extLst>
      <p:ext uri="{BB962C8B-B14F-4D97-AF65-F5344CB8AC3E}">
        <p14:creationId xmlns:p14="http://schemas.microsoft.com/office/powerpoint/2010/main" val="208339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Ved inntak av disse substansene, er det viktig å få hunden til å kaste opp, med mindre spist noe giftig og etsende – når den spyr vil dette forårsake etseskader på innsiden av spiserøret, som vil føre til ytterligere komplikasjoner. I disse tilfellene er det viktig å ta kontakt med veterinær for veiledning og råd. Man kan gi aktivt kull til disse om man har dette for hånd, for å minimere opptaket.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I de tilfellene hunden har spist noe skarpt, skal man også unngå brekninger, ellers kan dette medføre store sår på innsiden av spiserøret og/eller svelg. Da må man gi små porsjoner hermetisert asparges, tilsvarende </a:t>
            </a:r>
            <a:r>
              <a:rPr lang="nb-NO" baseline="0" dirty="0" err="1" smtClean="0"/>
              <a:t>mendge</a:t>
            </a:r>
            <a:r>
              <a:rPr lang="nb-NO" baseline="0" dirty="0" smtClean="0"/>
              <a:t> som et lite måltid, oppdelt i flere porsjoner.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Ellers, ved mistanke om inntak av noe giftig, kan man skyndte seg til nærmeste veterinær for at de skal gi et meget effektivt brekkmiddel som heter Apomorfin. Men er man langt unna veterinær, kan man gi 1 </a:t>
            </a:r>
            <a:r>
              <a:rPr lang="nb-NO" baseline="0" dirty="0" err="1" smtClean="0"/>
              <a:t>ss</a:t>
            </a:r>
            <a:r>
              <a:rPr lang="nb-NO" baseline="0" dirty="0" smtClean="0"/>
              <a:t> salt – men dette er KUN forbeholdt til voksne hunder over 20 kg. Skulle valpen eller for dere som har katter få i seg noe giftig, må man unngå salt. Ellers kan det være en for stor belastning på den lille kroppen (saltforgiftning). Til disse kan man gi 1 ml hydrogenperoksid per kilo. </a:t>
            </a:r>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12</a:t>
            </a:fld>
            <a:endParaRPr lang="nb-NO"/>
          </a:p>
        </p:txBody>
      </p:sp>
    </p:spTree>
    <p:extLst>
      <p:ext uri="{BB962C8B-B14F-4D97-AF65-F5344CB8AC3E}">
        <p14:creationId xmlns:p14="http://schemas.microsoft.com/office/powerpoint/2010/main" val="18245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6C6805-E186-47E2-B03D-5BCF495CEDED}" type="slidenum">
              <a:rPr lang="nb-NO" smtClean="0"/>
              <a:t>13</a:t>
            </a:fld>
            <a:endParaRPr lang="nb-NO"/>
          </a:p>
        </p:txBody>
      </p:sp>
    </p:spTree>
    <p:extLst>
      <p:ext uri="{BB962C8B-B14F-4D97-AF65-F5344CB8AC3E}">
        <p14:creationId xmlns:p14="http://schemas.microsoft.com/office/powerpoint/2010/main" val="417954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Ikke faste!! Tarmtottene trenger næring </a:t>
            </a:r>
            <a:r>
              <a:rPr lang="mr-IN" dirty="0" smtClean="0"/>
              <a:t>–</a:t>
            </a:r>
            <a:r>
              <a:rPr lang="nb-NO" dirty="0" smtClean="0"/>
              <a:t> heller litt om gangen,</a:t>
            </a:r>
            <a:r>
              <a:rPr lang="nb-NO" baseline="0" dirty="0" smtClean="0"/>
              <a:t> men unngå at det blir et fullstendig opphold </a:t>
            </a:r>
            <a:r>
              <a:rPr lang="mr-IN" baseline="0" dirty="0" smtClean="0"/>
              <a:t>–</a:t>
            </a:r>
            <a:r>
              <a:rPr lang="nb-NO" baseline="0" dirty="0" smtClean="0"/>
              <a:t> dette vil forlenge </a:t>
            </a:r>
            <a:r>
              <a:rPr lang="nb-NO" baseline="0" dirty="0" err="1" smtClean="0"/>
              <a:t>resistusjonstiden</a:t>
            </a:r>
            <a:r>
              <a:rPr lang="nb-NO" baseline="0" dirty="0" smtClean="0"/>
              <a:t>. Ved minimalt med føde i tarm, kan det i verste fall medføre vevsnekrose/ødeleggelse av tarmvegg. </a:t>
            </a:r>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15</a:t>
            </a:fld>
            <a:endParaRPr lang="nb-NO"/>
          </a:p>
        </p:txBody>
      </p:sp>
    </p:spTree>
    <p:extLst>
      <p:ext uri="{BB962C8B-B14F-4D97-AF65-F5344CB8AC3E}">
        <p14:creationId xmlns:p14="http://schemas.microsoft.com/office/powerpoint/2010/main" val="296672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2A6C6805-E186-47E2-B03D-5BCF495CEDED}" type="slidenum">
              <a:rPr lang="nb-NO" smtClean="0"/>
              <a:t>16</a:t>
            </a:fld>
            <a:endParaRPr lang="nb-NO"/>
          </a:p>
        </p:txBody>
      </p:sp>
    </p:spTree>
    <p:extLst>
      <p:ext uri="{BB962C8B-B14F-4D97-AF65-F5344CB8AC3E}">
        <p14:creationId xmlns:p14="http://schemas.microsoft.com/office/powerpoint/2010/main" val="208954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Hvordan</a:t>
            </a:r>
            <a:r>
              <a:rPr lang="en-US" baseline="0" dirty="0" smtClean="0"/>
              <a:t> vi </a:t>
            </a:r>
            <a:r>
              <a:rPr lang="en-US" baseline="0" dirty="0" err="1" smtClean="0"/>
              <a:t>ofte</a:t>
            </a:r>
            <a:r>
              <a:rPr lang="en-US" baseline="0" dirty="0" smtClean="0"/>
              <a:t> </a:t>
            </a:r>
            <a:r>
              <a:rPr lang="en-US" baseline="0" dirty="0" err="1" smtClean="0"/>
              <a:t>ser</a:t>
            </a:r>
            <a:r>
              <a:rPr lang="en-US" baseline="0" dirty="0" smtClean="0"/>
              <a:t> </a:t>
            </a:r>
            <a:r>
              <a:rPr lang="en-US" baseline="0" dirty="0" err="1" smtClean="0"/>
              <a:t>pasienten</a:t>
            </a:r>
            <a:r>
              <a:rPr lang="en-US" baseline="0" dirty="0" smtClean="0"/>
              <a:t>: </a:t>
            </a:r>
            <a:r>
              <a:rPr lang="en-US" baseline="0" dirty="0" err="1" smtClean="0"/>
              <a:t>til</a:t>
            </a:r>
            <a:r>
              <a:rPr lang="en-US" baseline="0" dirty="0" smtClean="0"/>
              <a:t> </a:t>
            </a:r>
            <a:r>
              <a:rPr lang="en-US" baseline="0" dirty="0" err="1" smtClean="0"/>
              <a:t>venstre</a:t>
            </a:r>
            <a:r>
              <a:rPr lang="en-US" baseline="0" dirty="0" smtClean="0"/>
              <a:t> </a:t>
            </a:r>
            <a:r>
              <a:rPr lang="en-US" baseline="0" dirty="0" err="1" smtClean="0"/>
              <a:t>ser</a:t>
            </a:r>
            <a:r>
              <a:rPr lang="en-US" baseline="0" dirty="0" smtClean="0"/>
              <a:t> du en </a:t>
            </a:r>
            <a:r>
              <a:rPr lang="en-US" baseline="0" dirty="0" err="1" smtClean="0"/>
              <a:t>meget</a:t>
            </a:r>
            <a:r>
              <a:rPr lang="en-US" baseline="0" dirty="0" smtClean="0"/>
              <a:t> </a:t>
            </a:r>
            <a:r>
              <a:rPr lang="en-US" baseline="0" dirty="0" err="1" smtClean="0"/>
              <a:t>slapp</a:t>
            </a:r>
            <a:r>
              <a:rPr lang="en-US" baseline="0" dirty="0" smtClean="0"/>
              <a:t> </a:t>
            </a:r>
            <a:r>
              <a:rPr lang="en-US" baseline="0" dirty="0" err="1" smtClean="0"/>
              <a:t>hund</a:t>
            </a:r>
            <a:r>
              <a:rPr lang="en-US" baseline="0" dirty="0" smtClean="0"/>
              <a:t> med </a:t>
            </a:r>
            <a:r>
              <a:rPr lang="en-US" baseline="0" dirty="0" err="1" smtClean="0"/>
              <a:t>forstørret</a:t>
            </a:r>
            <a:r>
              <a:rPr lang="en-US" baseline="0" dirty="0" smtClean="0"/>
              <a:t> </a:t>
            </a:r>
            <a:r>
              <a:rPr lang="en-US" baseline="0" dirty="0" err="1" smtClean="0"/>
              <a:t>buk</a:t>
            </a:r>
            <a:r>
              <a:rPr lang="en-US" baseline="0" dirty="0" smtClean="0"/>
              <a:t>, </a:t>
            </a:r>
            <a:r>
              <a:rPr lang="en-US" baseline="0" dirty="0" err="1" smtClean="0"/>
              <a:t>og</a:t>
            </a:r>
            <a:r>
              <a:rPr lang="en-US" baseline="0" dirty="0" smtClean="0"/>
              <a:t> for </a:t>
            </a:r>
            <a:r>
              <a:rPr lang="en-US" baseline="0" dirty="0" err="1" smtClean="0"/>
              <a:t>å</a:t>
            </a:r>
            <a:r>
              <a:rPr lang="en-US" baseline="0" dirty="0" smtClean="0"/>
              <a:t> vise </a:t>
            </a:r>
            <a:r>
              <a:rPr lang="en-US" baseline="0" dirty="0" err="1" smtClean="0"/>
              <a:t>hvordan</a:t>
            </a:r>
            <a:r>
              <a:rPr lang="en-US" baseline="0" dirty="0" smtClean="0"/>
              <a:t> </a:t>
            </a:r>
            <a:r>
              <a:rPr lang="en-US" baseline="0" dirty="0" err="1" smtClean="0"/>
              <a:t>det</a:t>
            </a:r>
            <a:r>
              <a:rPr lang="en-US" baseline="0" dirty="0" smtClean="0"/>
              <a:t> </a:t>
            </a:r>
            <a:r>
              <a:rPr lang="en-US" baseline="0" dirty="0" err="1" smtClean="0"/>
              <a:t>ser</a:t>
            </a:r>
            <a:r>
              <a:rPr lang="en-US" baseline="0" dirty="0" smtClean="0"/>
              <a:t> </a:t>
            </a:r>
            <a:r>
              <a:rPr lang="en-US" baseline="0" dirty="0" err="1" smtClean="0"/>
              <a:t>ut</a:t>
            </a:r>
            <a:r>
              <a:rPr lang="en-US" baseline="0" dirty="0" smtClean="0"/>
              <a:t> </a:t>
            </a:r>
            <a:r>
              <a:rPr lang="en-US" baseline="0" dirty="0" err="1" smtClean="0"/>
              <a:t>på</a:t>
            </a:r>
            <a:r>
              <a:rPr lang="en-US" baseline="0" dirty="0" smtClean="0"/>
              <a:t> </a:t>
            </a:r>
            <a:r>
              <a:rPr lang="en-US" baseline="0" dirty="0" err="1" smtClean="0"/>
              <a:t>røntgen</a:t>
            </a:r>
            <a:r>
              <a:rPr lang="en-US" baseline="0" dirty="0" smtClean="0"/>
              <a:t> – </a:t>
            </a:r>
            <a:r>
              <a:rPr lang="en-US" baseline="0" dirty="0" err="1" smtClean="0"/>
              <a:t>som</a:t>
            </a:r>
            <a:r>
              <a:rPr lang="en-US" baseline="0" dirty="0" smtClean="0"/>
              <a:t> man </a:t>
            </a:r>
            <a:r>
              <a:rPr lang="en-US" baseline="0" dirty="0" err="1" smtClean="0"/>
              <a:t>kan</a:t>
            </a:r>
            <a:r>
              <a:rPr lang="en-US" baseline="0" dirty="0" smtClean="0"/>
              <a:t> se, </a:t>
            </a:r>
            <a:r>
              <a:rPr lang="en-US" baseline="0" dirty="0" err="1" smtClean="0"/>
              <a:t>er</a:t>
            </a:r>
            <a:r>
              <a:rPr lang="en-US" baseline="0" dirty="0" smtClean="0"/>
              <a:t> </a:t>
            </a:r>
            <a:r>
              <a:rPr lang="en-US" baseline="0" dirty="0" err="1" smtClean="0"/>
              <a:t>magesekken</a:t>
            </a:r>
            <a:r>
              <a:rPr lang="en-US" baseline="0" dirty="0" smtClean="0"/>
              <a:t> </a:t>
            </a:r>
            <a:r>
              <a:rPr lang="en-US" baseline="0" dirty="0" err="1" smtClean="0"/>
              <a:t>meget</a:t>
            </a:r>
            <a:r>
              <a:rPr lang="en-US" baseline="0" dirty="0" smtClean="0"/>
              <a:t> </a:t>
            </a:r>
            <a:r>
              <a:rPr lang="en-US" baseline="0" dirty="0" err="1" smtClean="0"/>
              <a:t>forstørret</a:t>
            </a:r>
            <a:r>
              <a:rPr lang="en-US" baseline="0" dirty="0" smtClean="0"/>
              <a:t>, da den </a:t>
            </a:r>
            <a:r>
              <a:rPr lang="en-US" baseline="0" dirty="0" err="1" smtClean="0"/>
              <a:t>fyller</a:t>
            </a:r>
            <a:r>
              <a:rPr lang="en-US" baseline="0" dirty="0" smtClean="0"/>
              <a:t> </a:t>
            </a:r>
            <a:r>
              <a:rPr lang="en-US" baseline="0" dirty="0" err="1" smtClean="0"/>
              <a:t>nærmest</a:t>
            </a:r>
            <a:r>
              <a:rPr lang="en-US" baseline="0" dirty="0" smtClean="0"/>
              <a:t> </a:t>
            </a:r>
            <a:r>
              <a:rPr lang="en-US" baseline="0" dirty="0" err="1" smtClean="0"/>
              <a:t>hele</a:t>
            </a:r>
            <a:r>
              <a:rPr lang="en-US" baseline="0" dirty="0" smtClean="0"/>
              <a:t> </a:t>
            </a:r>
            <a:r>
              <a:rPr lang="en-US" baseline="0" dirty="0" err="1" smtClean="0"/>
              <a:t>buken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A6C6805-E186-47E2-B03D-5BCF495CEDED}" type="slidenum">
              <a:rPr lang="nb-NO" smtClean="0"/>
              <a:t>17</a:t>
            </a:fld>
            <a:endParaRPr lang="nb-NO"/>
          </a:p>
        </p:txBody>
      </p:sp>
    </p:spTree>
    <p:extLst>
      <p:ext uri="{BB962C8B-B14F-4D97-AF65-F5344CB8AC3E}">
        <p14:creationId xmlns:p14="http://schemas.microsoft.com/office/powerpoint/2010/main" val="26270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Til</a:t>
            </a:r>
            <a:r>
              <a:rPr lang="en-US" dirty="0" smtClean="0"/>
              <a:t> </a:t>
            </a:r>
            <a:r>
              <a:rPr lang="en-US" dirty="0" err="1" smtClean="0"/>
              <a:t>sammenligning</a:t>
            </a:r>
            <a:r>
              <a:rPr lang="en-US" dirty="0" smtClean="0"/>
              <a:t>:</a:t>
            </a:r>
            <a:r>
              <a:rPr lang="en-US" baseline="0" dirty="0" smtClean="0"/>
              <a:t> Normal </a:t>
            </a:r>
            <a:r>
              <a:rPr lang="en-US" baseline="0" dirty="0" err="1" smtClean="0"/>
              <a:t>bukhule</a:t>
            </a:r>
            <a:r>
              <a:rPr lang="en-US" baseline="0" dirty="0" smtClean="0"/>
              <a:t> </a:t>
            </a:r>
            <a:r>
              <a:rPr lang="en-US" baseline="0" dirty="0" err="1" smtClean="0"/>
              <a:t>av</a:t>
            </a:r>
            <a:r>
              <a:rPr lang="en-US" baseline="0" dirty="0" smtClean="0"/>
              <a:t> </a:t>
            </a:r>
            <a:r>
              <a:rPr lang="en-US" baseline="0" dirty="0" err="1" smtClean="0"/>
              <a:t>hund</a:t>
            </a:r>
            <a:r>
              <a:rPr lang="en-US" baseline="0" dirty="0" smtClean="0"/>
              <a:t> </a:t>
            </a:r>
            <a:r>
              <a:rPr lang="en-US" baseline="0" dirty="0" err="1" smtClean="0"/>
              <a:t>på</a:t>
            </a:r>
            <a:r>
              <a:rPr lang="en-US" baseline="0" dirty="0" smtClean="0"/>
              <a:t> </a:t>
            </a:r>
            <a:r>
              <a:rPr lang="en-US" baseline="0" dirty="0" err="1" smtClean="0"/>
              <a:t>røntgen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A6C6805-E186-47E2-B03D-5BCF495CEDED}" type="slidenum">
              <a:rPr lang="nb-NO" smtClean="0"/>
              <a:t>18</a:t>
            </a:fld>
            <a:endParaRPr lang="nb-NO"/>
          </a:p>
        </p:txBody>
      </p:sp>
    </p:spTree>
    <p:extLst>
      <p:ext uri="{BB962C8B-B14F-4D97-AF65-F5344CB8AC3E}">
        <p14:creationId xmlns:p14="http://schemas.microsoft.com/office/powerpoint/2010/main" val="216253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19</a:t>
            </a:fld>
            <a:endParaRPr lang="nb-NO"/>
          </a:p>
        </p:txBody>
      </p:sp>
    </p:spTree>
    <p:extLst>
      <p:ext uri="{BB962C8B-B14F-4D97-AF65-F5344CB8AC3E}">
        <p14:creationId xmlns:p14="http://schemas.microsoft.com/office/powerpoint/2010/main" val="423800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Viktig</a:t>
            </a:r>
            <a:r>
              <a:rPr lang="nb-NO" baseline="0" dirty="0" smtClean="0"/>
              <a:t> å prioritere behandling og tiltak av den mest alvorlige skaden. Dersom hunden har satt noe fast i halsen og sluttet å puste, er dette selvsagt første prioritet, fremfor å stabilisere et benbrudd – det kan vente! </a:t>
            </a:r>
          </a:p>
          <a:p>
            <a:endParaRPr lang="nb-NO" baseline="0" dirty="0" smtClean="0"/>
          </a:p>
          <a:p>
            <a:r>
              <a:rPr lang="nb-NO" baseline="0" dirty="0" smtClean="0"/>
              <a:t>Husk ABC: sjekk av vitale funksjoner!!</a:t>
            </a:r>
          </a:p>
          <a:p>
            <a:endParaRPr lang="nb-NO" dirty="0" smtClean="0"/>
          </a:p>
          <a:p>
            <a:r>
              <a:rPr lang="nb-NO" dirty="0" err="1" smtClean="0"/>
              <a:t>Airway</a:t>
            </a:r>
            <a:r>
              <a:rPr lang="nb-NO" dirty="0" smtClean="0"/>
              <a:t> – luftveier.</a:t>
            </a:r>
            <a:endParaRPr lang="nb-NO" baseline="0" dirty="0" smtClean="0"/>
          </a:p>
          <a:p>
            <a:r>
              <a:rPr lang="nb-NO" baseline="0" dirty="0" err="1" smtClean="0"/>
              <a:t>Breathing</a:t>
            </a:r>
            <a:r>
              <a:rPr lang="nb-NO" baseline="0" dirty="0" smtClean="0"/>
              <a:t> – pust: sørg for at hunden alltid puster.</a:t>
            </a:r>
          </a:p>
          <a:p>
            <a:r>
              <a:rPr lang="nb-NO" baseline="0" dirty="0" err="1" smtClean="0"/>
              <a:t>Circulation</a:t>
            </a:r>
            <a:r>
              <a:rPr lang="nb-NO" baseline="0" dirty="0" smtClean="0"/>
              <a:t> – blodsirkulasjon: sørge for at hunden har puls!</a:t>
            </a:r>
          </a:p>
          <a:p>
            <a:r>
              <a:rPr lang="nb-NO" baseline="0" dirty="0" smtClean="0"/>
              <a:t>Det er viktig å sjekke vitale funksjoner, og gi kunstig åndedrett og/eller hjertekompresjoner. </a:t>
            </a:r>
          </a:p>
          <a:p>
            <a:endParaRPr lang="nb-NO" baseline="0" dirty="0" smtClean="0"/>
          </a:p>
          <a:p>
            <a:r>
              <a:rPr lang="nb-NO" baseline="0" dirty="0" smtClean="0"/>
              <a:t>Første punkt er </a:t>
            </a:r>
            <a:r>
              <a:rPr lang="nb-NO" baseline="0" dirty="0" err="1" smtClean="0"/>
              <a:t>Airway</a:t>
            </a:r>
            <a:r>
              <a:rPr lang="nb-NO" baseline="0" dirty="0" smtClean="0"/>
              <a:t>: </a:t>
            </a:r>
            <a:r>
              <a:rPr lang="nb-NO" dirty="0" smtClean="0"/>
              <a:t>alltid</a:t>
            </a:r>
            <a:r>
              <a:rPr lang="nb-NO" baseline="0" dirty="0" smtClean="0"/>
              <a:t> sørge for frie, åpne luftveier, trekk ut tungen og fjern </a:t>
            </a:r>
            <a:r>
              <a:rPr lang="nb-NO" baseline="0" dirty="0" err="1" smtClean="0"/>
              <a:t>evt</a:t>
            </a:r>
            <a:r>
              <a:rPr lang="nb-NO" baseline="0" dirty="0" smtClean="0"/>
              <a:t> fremmedlegemer som pinner/bein/mat etc. Sørg for at nakken ikke er bøyd – hold den rett! </a:t>
            </a:r>
            <a:r>
              <a:rPr lang="nb-NO" baseline="0" dirty="0" err="1" smtClean="0"/>
              <a:t>Itilfeller</a:t>
            </a:r>
            <a:r>
              <a:rPr lang="nb-NO" baseline="0" dirty="0" smtClean="0"/>
              <a:t> hvor noe sitter fast, kan ”</a:t>
            </a:r>
            <a:r>
              <a:rPr lang="nb-NO" baseline="0" dirty="0" err="1" smtClean="0"/>
              <a:t>Heimlich</a:t>
            </a:r>
            <a:r>
              <a:rPr lang="nb-NO" baseline="0" dirty="0" smtClean="0"/>
              <a:t>” manøveren utøves: som avbildet øverste på små hunder, nederst på større hunder. </a:t>
            </a:r>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21</a:t>
            </a:fld>
            <a:endParaRPr lang="nb-NO"/>
          </a:p>
        </p:txBody>
      </p:sp>
    </p:spTree>
    <p:extLst>
      <p:ext uri="{BB962C8B-B14F-4D97-AF65-F5344CB8AC3E}">
        <p14:creationId xmlns:p14="http://schemas.microsoft.com/office/powerpoint/2010/main" val="139683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Dersom hunden slutter å puste, må du kjenne etter om hjertet fortsatt slår. Dersom du kan kjenne hjerteslag, må du begynne å gi hunden </a:t>
            </a:r>
            <a:r>
              <a:rPr lang="nb-NO" b="1" dirty="0" smtClean="0"/>
              <a:t>kunstig åndedrett.</a:t>
            </a:r>
            <a:r>
              <a:rPr lang="nb-NO" dirty="0" smtClean="0"/>
              <a:t> Hold rundt snuten slik at leppene ligger inntil tennene, og blås luft inn i neseborene i </a:t>
            </a:r>
            <a:r>
              <a:rPr lang="nb-NO" dirty="0" err="1" smtClean="0"/>
              <a:t>ca</a:t>
            </a:r>
            <a:r>
              <a:rPr lang="nb-NO" dirty="0" smtClean="0"/>
              <a:t> 3 sekunder, før du trekker pusten selv. Se etter om brystkassen beveger seg. Hold på med dette i et minutt, og se så etter om hunden begynner å puste ved egen hjelp. Hvis dette ikke er tilfelle må du fortsette å gi kunstig åndedrett. Skal ideelt gi 10 pust i minuttet. OBS!</a:t>
            </a:r>
            <a:r>
              <a:rPr lang="nb-NO" baseline="0" dirty="0" smtClean="0"/>
              <a:t> Samtidig som man gir ser etter om hunden puster selv og </a:t>
            </a:r>
            <a:r>
              <a:rPr lang="nb-NO" baseline="0" dirty="0" err="1" smtClean="0"/>
              <a:t>evt</a:t>
            </a:r>
            <a:r>
              <a:rPr lang="nb-NO" baseline="0" dirty="0" smtClean="0"/>
              <a:t> gir kunstig åndedrett, MÅ man utføre </a:t>
            </a:r>
            <a:r>
              <a:rPr lang="nb-NO" baseline="0" dirty="0" err="1" smtClean="0"/>
              <a:t>hjertekompressjoner</a:t>
            </a:r>
            <a:r>
              <a:rPr lang="nb-NO" baseline="0" dirty="0" smtClean="0"/>
              <a:t>. </a:t>
            </a:r>
          </a:p>
          <a:p>
            <a:r>
              <a:rPr lang="nb-NO" baseline="0" dirty="0" smtClean="0"/>
              <a:t>Dersom man er alene, er det best å prioritere </a:t>
            </a:r>
            <a:r>
              <a:rPr lang="nb-NO" baseline="0" dirty="0" err="1" smtClean="0"/>
              <a:t>hjertekompressjoner</a:t>
            </a:r>
            <a:r>
              <a:rPr lang="nb-NO" baseline="0" dirty="0" smtClean="0"/>
              <a:t>, og heller gi kunstig åndedrett hvert 20 sekund. Forsett med </a:t>
            </a:r>
            <a:r>
              <a:rPr lang="nb-NO" baseline="0" dirty="0" err="1" smtClean="0"/>
              <a:t>hjertekompressjoner</a:t>
            </a:r>
            <a:r>
              <a:rPr lang="nb-NO" baseline="0" dirty="0" smtClean="0"/>
              <a:t> etter </a:t>
            </a:r>
            <a:r>
              <a:rPr lang="nb-NO" baseline="0" dirty="0" err="1" smtClean="0"/>
              <a:t>max</a:t>
            </a:r>
            <a:r>
              <a:rPr lang="nb-NO" baseline="0" dirty="0" smtClean="0"/>
              <a:t> 10 sekunder.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22</a:t>
            </a:fld>
            <a:endParaRPr lang="nb-NO"/>
          </a:p>
        </p:txBody>
      </p:sp>
    </p:spTree>
    <p:extLst>
      <p:ext uri="{BB962C8B-B14F-4D97-AF65-F5344CB8AC3E}">
        <p14:creationId xmlns:p14="http://schemas.microsoft.com/office/powerpoint/2010/main" val="195535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sym typeface="Wingdings" panose="05000000000000000000" pitchFamily="2" charset="2"/>
            </a:endParaRPr>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3</a:t>
            </a:fld>
            <a:endParaRPr lang="nb-NO"/>
          </a:p>
        </p:txBody>
      </p:sp>
    </p:spTree>
    <p:extLst>
      <p:ext uri="{BB962C8B-B14F-4D97-AF65-F5344CB8AC3E}">
        <p14:creationId xmlns:p14="http://schemas.microsoft.com/office/powerpoint/2010/main" val="3005994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Hvis du ikke kan kjenne at hjertet slår eller ikke kjenner </a:t>
            </a:r>
            <a:r>
              <a:rPr lang="nb-NO" dirty="0" err="1" smtClean="0"/>
              <a:t>femoralispulsen</a:t>
            </a:r>
            <a:r>
              <a:rPr lang="nb-NO" dirty="0" smtClean="0"/>
              <a:t>, start</a:t>
            </a:r>
            <a:r>
              <a:rPr lang="nb-NO" baseline="0" dirty="0" smtClean="0"/>
              <a:t> med </a:t>
            </a:r>
            <a:r>
              <a:rPr lang="nb-NO" baseline="0" dirty="0" err="1" smtClean="0"/>
              <a:t>hjertekompressjoner</a:t>
            </a:r>
            <a:r>
              <a:rPr lang="nb-NO" baseline="0" dirty="0" smtClean="0"/>
              <a:t>:  rytmen av ”</a:t>
            </a:r>
            <a:r>
              <a:rPr lang="nb-NO" baseline="0" dirty="0" err="1" smtClean="0"/>
              <a:t>Staying</a:t>
            </a:r>
            <a:r>
              <a:rPr lang="nb-NO" baseline="0" dirty="0" smtClean="0"/>
              <a:t> </a:t>
            </a:r>
            <a:r>
              <a:rPr lang="nb-NO" baseline="0" dirty="0" err="1" smtClean="0"/>
              <a:t>alive</a:t>
            </a:r>
            <a:r>
              <a:rPr lang="nb-NO" baseline="0" dirty="0" smtClean="0"/>
              <a:t>” – 2 pump i sekundet. </a:t>
            </a:r>
          </a:p>
          <a:p>
            <a:r>
              <a:rPr lang="nb-NO" baseline="0" dirty="0" smtClean="0"/>
              <a:t>Små hunder bør man massere med hånden, mens dyret ligger i sideleie. </a:t>
            </a:r>
          </a:p>
          <a:p>
            <a:r>
              <a:rPr lang="nb-NO" baseline="0" dirty="0" smtClean="0"/>
              <a:t>Voksne og store hunder, kan man bruke håndflatene oppå hverandre, med helt strak arm/albue, mens dyret ligger i sideleie. Likt som på mennesker!</a:t>
            </a:r>
          </a:p>
          <a:p>
            <a:endParaRPr lang="nb-NO" baseline="0" dirty="0" smtClean="0"/>
          </a:p>
          <a:p>
            <a:r>
              <a:rPr lang="nb-NO" baseline="0" dirty="0" smtClean="0"/>
              <a:t>Hold hunden varm – redusere varmetap!</a:t>
            </a:r>
          </a:p>
          <a:p>
            <a:r>
              <a:rPr lang="nb-NO" baseline="0" dirty="0" smtClean="0"/>
              <a:t>Sjekk vitale funksjoner underveis – sjekk for puls, pusting. Man trenger hjelp, man kan ikke lett gjøre alt samtidig, og man vil bli trett i armene. </a:t>
            </a:r>
          </a:p>
          <a:p>
            <a:r>
              <a:rPr lang="nb-NO" baseline="0" dirty="0" smtClean="0"/>
              <a:t>Er man alene – må man prioritere </a:t>
            </a:r>
            <a:r>
              <a:rPr lang="nb-NO" baseline="0" dirty="0" err="1" smtClean="0"/>
              <a:t>hjertekompressjonene</a:t>
            </a:r>
            <a:r>
              <a:rPr lang="nb-NO" baseline="0" dirty="0" smtClean="0"/>
              <a:t>, for at organene skal få tilstrekkelig med oksygen. </a:t>
            </a:r>
            <a:endParaRPr lang="nb-NO" dirty="0" smtClean="0"/>
          </a:p>
        </p:txBody>
      </p:sp>
      <p:sp>
        <p:nvSpPr>
          <p:cNvPr id="4" name="Plassholder for lysbildenummer 3"/>
          <p:cNvSpPr>
            <a:spLocks noGrp="1"/>
          </p:cNvSpPr>
          <p:nvPr>
            <p:ph type="sldNum" sz="quarter" idx="10"/>
          </p:nvPr>
        </p:nvSpPr>
        <p:spPr/>
        <p:txBody>
          <a:bodyPr/>
          <a:lstStyle/>
          <a:p>
            <a:fld id="{2A6C6805-E186-47E2-B03D-5BCF495CEDED}" type="slidenum">
              <a:rPr lang="nb-NO" smtClean="0"/>
              <a:t>23</a:t>
            </a:fld>
            <a:endParaRPr lang="nb-NO"/>
          </a:p>
        </p:txBody>
      </p:sp>
    </p:spTree>
    <p:extLst>
      <p:ext uri="{BB962C8B-B14F-4D97-AF65-F5344CB8AC3E}">
        <p14:creationId xmlns:p14="http://schemas.microsoft.com/office/powerpoint/2010/main" val="339242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24</a:t>
            </a:fld>
            <a:endParaRPr lang="nb-NO"/>
          </a:p>
        </p:txBody>
      </p:sp>
    </p:spTree>
    <p:extLst>
      <p:ext uri="{BB962C8B-B14F-4D97-AF65-F5344CB8AC3E}">
        <p14:creationId xmlns:p14="http://schemas.microsoft.com/office/powerpoint/2010/main" val="154291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Munnkurv laget av tau + ”innmaten” av en bandasjerull for å sørge</a:t>
            </a:r>
            <a:r>
              <a:rPr lang="nb-NO" baseline="0" dirty="0" smtClean="0"/>
              <a:t> for åpne luftveier. </a:t>
            </a:r>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25</a:t>
            </a:fld>
            <a:endParaRPr lang="nb-NO"/>
          </a:p>
        </p:txBody>
      </p:sp>
    </p:spTree>
    <p:extLst>
      <p:ext uri="{BB962C8B-B14F-4D97-AF65-F5344CB8AC3E}">
        <p14:creationId xmlns:p14="http://schemas.microsoft.com/office/powerpoint/2010/main" val="315322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Hvorfor biter huggormen egentlig?</a:t>
            </a:r>
          </a:p>
          <a:p>
            <a:r>
              <a:rPr lang="nb-NO" dirty="0" smtClean="0"/>
              <a:t>Huggormen (vipa berus – vitenskapelige</a:t>
            </a:r>
            <a:r>
              <a:rPr lang="nb-NO" baseline="0" dirty="0" smtClean="0"/>
              <a:t> navnet</a:t>
            </a:r>
            <a:r>
              <a:rPr lang="nb-NO" dirty="0" smtClean="0"/>
              <a:t>) er den eneste giftslangen vi har i Norge. Lett</a:t>
            </a:r>
            <a:r>
              <a:rPr lang="nb-NO" baseline="0" dirty="0" smtClean="0"/>
              <a:t> gjenkjennelig med sitt typiske </a:t>
            </a:r>
            <a:r>
              <a:rPr lang="nb-NO" baseline="0" dirty="0" err="1" smtClean="0"/>
              <a:t>sikksakkmønster</a:t>
            </a:r>
            <a:r>
              <a:rPr lang="nb-NO" baseline="0" dirty="0" smtClean="0"/>
              <a:t> på ryggen, og et lite hode. </a:t>
            </a:r>
          </a:p>
          <a:p>
            <a:r>
              <a:rPr lang="nb-NO" dirty="0" smtClean="0"/>
              <a:t>Den biter kun i forbindelse med jakt (på mat) eller når den er redd og føler seg truet.</a:t>
            </a:r>
          </a:p>
          <a:p>
            <a:endParaRPr lang="nb-NO" dirty="0" smtClean="0"/>
          </a:p>
          <a:p>
            <a:r>
              <a:rPr lang="nb-NO" dirty="0" smtClean="0"/>
              <a:t>Minst 30% av hoggormens bitt er tørre, det vil si at det ikke kommer gift ut når den biter. Når bittet inneholder gift, vil mengden sannsynligvis variere fra gang til gang. </a:t>
            </a:r>
          </a:p>
          <a:p>
            <a:r>
              <a:rPr lang="nb-NO" dirty="0" smtClean="0"/>
              <a:t>Det</a:t>
            </a:r>
            <a:r>
              <a:rPr lang="nb-NO" baseline="0" dirty="0" smtClean="0"/>
              <a:t> </a:t>
            </a:r>
            <a:r>
              <a:rPr lang="nb-NO" dirty="0" smtClean="0"/>
              <a:t>bemerkes at de yngste huggormene er mest farlig!</a:t>
            </a:r>
            <a:r>
              <a:rPr lang="nb-NO" baseline="0" dirty="0" smtClean="0"/>
              <a:t> De har ikke lært seg å kontrollere mengden giftutslipp, dermed kommer gjerne hele lageret ut med en gang.</a:t>
            </a:r>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4</a:t>
            </a:fld>
            <a:endParaRPr lang="nb-NO"/>
          </a:p>
        </p:txBody>
      </p:sp>
    </p:spTree>
    <p:extLst>
      <p:ext uri="{BB962C8B-B14F-4D97-AF65-F5344CB8AC3E}">
        <p14:creationId xmlns:p14="http://schemas.microsoft.com/office/powerpoint/2010/main" val="324935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Akutte forandringer</a:t>
            </a:r>
            <a:r>
              <a:rPr lang="nb-NO" baseline="0" dirty="0" smtClean="0"/>
              <a:t> (som tiltar raskt etter selve bittet), er hevelse av området hvor hunden ble bitt, opphovnet ansikt og hals, samt slapphet og endret atferd. </a:t>
            </a:r>
          </a:p>
          <a:p>
            <a:r>
              <a:rPr lang="nb-NO" baseline="0" dirty="0" smtClean="0"/>
              <a:t>Det skal bemerkes at ikke alle hunder får disse symptomene, da det kan variere etter hvor mye gift hunden får i seg. Er man i tvil, skal man allikevel anta at hunden ble bitt, og følge samme behandlingsinstrukser. </a:t>
            </a:r>
          </a:p>
          <a:p>
            <a:endParaRPr lang="nb-NO" baseline="0" dirty="0" smtClean="0"/>
          </a:p>
          <a:p>
            <a:r>
              <a:rPr lang="nb-NO" baseline="0" dirty="0" smtClean="0"/>
              <a:t>Giftstoffene bryter ned muskel- og bindevev, som fører til et stort sår i huden hvor man blir bitt, som avbildet her – ofte mye verre enn dette også.</a:t>
            </a:r>
          </a:p>
          <a:p>
            <a:r>
              <a:rPr lang="nb-NO" baseline="0" dirty="0" smtClean="0"/>
              <a:t>Nedbrutt muskelvev kan også være ganske stor belastning på nyre og levervev, grunnet det store </a:t>
            </a:r>
            <a:r>
              <a:rPr lang="nb-NO" baseline="0" dirty="0" err="1" smtClean="0"/>
              <a:t>myoglobin-utstlippet</a:t>
            </a:r>
            <a:r>
              <a:rPr lang="nb-NO" baseline="0" dirty="0" smtClean="0"/>
              <a:t> i blodbanen (</a:t>
            </a:r>
            <a:r>
              <a:rPr lang="nb-NO" baseline="0" dirty="0" err="1" smtClean="0"/>
              <a:t>rhabdomyolyse</a:t>
            </a:r>
            <a:r>
              <a:rPr lang="nb-NO" baseline="0" dirty="0" smtClean="0"/>
              <a:t>). Man kan også få hjertearytmier og i verste fall et markant blodtrykksfall og systemisk organsvikt.</a:t>
            </a:r>
          </a:p>
          <a:p>
            <a:r>
              <a:rPr lang="nb-NO" baseline="0" dirty="0" smtClean="0"/>
              <a:t>Dette er grunnen til at det er VELDIG viktig å komme seg til veterinær snarest, for å motvirke disse skadene.</a:t>
            </a:r>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5</a:t>
            </a:fld>
            <a:endParaRPr lang="nb-NO"/>
          </a:p>
        </p:txBody>
      </p:sp>
    </p:spTree>
    <p:extLst>
      <p:ext uri="{BB962C8B-B14F-4D97-AF65-F5344CB8AC3E}">
        <p14:creationId xmlns:p14="http://schemas.microsoft.com/office/powerpoint/2010/main" val="405822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 stakkar med opphovnet</a:t>
            </a:r>
            <a:r>
              <a:rPr lang="nb-NO" baseline="0" dirty="0" smtClean="0"/>
              <a:t> ansikt. Legg merke til opphovnet hals og hode, dette kan resultere i pustevansker. </a:t>
            </a:r>
          </a:p>
          <a:p>
            <a:r>
              <a:rPr lang="nb-NO" baseline="0" dirty="0" smtClean="0"/>
              <a:t>I et slikt tilfelle bør man gi </a:t>
            </a:r>
            <a:r>
              <a:rPr lang="nb-NO" baseline="0" dirty="0" err="1" smtClean="0"/>
              <a:t>Prednisolon</a:t>
            </a:r>
            <a:r>
              <a:rPr lang="nb-NO" baseline="0" dirty="0" smtClean="0"/>
              <a:t>, får å redusere hevelsen som kan medføre til store pustevansker. Ikke ideelt </a:t>
            </a:r>
            <a:r>
              <a:rPr lang="nb-NO" baseline="0" dirty="0" err="1" smtClean="0"/>
              <a:t>mtp</a:t>
            </a:r>
            <a:r>
              <a:rPr lang="nb-NO" baseline="0" dirty="0" smtClean="0"/>
              <a:t> sirkulasjon, men må sørge for å ha frie luftveier.</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6</a:t>
            </a:fld>
            <a:endParaRPr lang="nb-NO"/>
          </a:p>
        </p:txBody>
      </p:sp>
    </p:spTree>
    <p:extLst>
      <p:ext uri="{BB962C8B-B14F-4D97-AF65-F5344CB8AC3E}">
        <p14:creationId xmlns:p14="http://schemas.microsoft.com/office/powerpoint/2010/main" val="282748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Det første man skal gjøre ved mistanke eller sett huggormbitt, er å vurdere hundens bittsår og plassering, og deretter ta skyndte seg til nærmeste veterinærkontor. Ofte er man langt vekke fra bil og mennesker, og da bør man bære hunden, for å unngå spredning av gift systemisk.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Dersom bittsåret er plassert nært luftveier (munnen, tungen, halsen), må man følge med på hundens evne til å puste, og </a:t>
            </a:r>
            <a:r>
              <a:rPr lang="nb-NO" baseline="0" dirty="0" err="1" smtClean="0"/>
              <a:t>evt</a:t>
            </a:r>
            <a:r>
              <a:rPr lang="nb-NO" baseline="0" dirty="0" smtClean="0"/>
              <a:t> bære hunden på en båre eller lignende, stabilt sideleie med tungen ut av munnen, for å åpne opp luftveier best mulig.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Det er veldig viktig å unngå at hunden mosjonerer og er aktiv i etterkant, da dette vil øke spredning av gift i blodomløpet og kroppen. Så om man kan, bær hunden!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På klinikken vil det utføres en full helsesjekk på hunden, samt undersøkelse av hjertet med EKG, sjekk av nyrer og lever i form av blodprøve, samt dyret vil motta medisinsk behandling med intravenøs væske og </a:t>
            </a:r>
            <a:r>
              <a:rPr lang="nb-NO" baseline="0" dirty="0" err="1" smtClean="0"/>
              <a:t>evt</a:t>
            </a:r>
            <a:r>
              <a:rPr lang="nb-NO" baseline="0" dirty="0" smtClean="0"/>
              <a:t> annen støttebehandling, som smertestillende og antibiotika ved betent bittsår.</a:t>
            </a:r>
            <a:r>
              <a:rPr lang="nb-NO" dirty="0" smtClean="0"/>
              <a:t> Vi gir også</a:t>
            </a:r>
            <a:r>
              <a:rPr lang="nb-NO" baseline="0" dirty="0" smtClean="0"/>
              <a:t> motgift intravenøst, som er en medisin som forsiktig skal gis etter hundens tilstand og skadeomfang.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7</a:t>
            </a:fld>
            <a:endParaRPr lang="nb-NO"/>
          </a:p>
        </p:txBody>
      </p:sp>
    </p:spTree>
    <p:extLst>
      <p:ext uri="{BB962C8B-B14F-4D97-AF65-F5344CB8AC3E}">
        <p14:creationId xmlns:p14="http://schemas.microsoft.com/office/powerpoint/2010/main" val="208933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Både stabilt</a:t>
            </a:r>
            <a:r>
              <a:rPr lang="nb-NO" baseline="0" dirty="0" smtClean="0"/>
              <a:t> sideleie og brystleie, er gode løsninger for hund med pusteproblemer: det kommer litt an på hva som forårsaker pustevansker/hvor problemet sitter:</a:t>
            </a:r>
          </a:p>
          <a:p>
            <a:endParaRPr lang="nb-NO" baseline="0" dirty="0" smtClean="0"/>
          </a:p>
          <a:p>
            <a:pPr marL="171450" indent="-171450">
              <a:buFontTx/>
              <a:buChar char="-"/>
            </a:pPr>
            <a:r>
              <a:rPr lang="nb-NO" baseline="0" dirty="0" smtClean="0"/>
              <a:t>Øvre luftveisplager: satt noe fast i halsen, opphovnet </a:t>
            </a:r>
            <a:r>
              <a:rPr lang="nb-NO" baseline="0" dirty="0" err="1" smtClean="0"/>
              <a:t>sfa</a:t>
            </a:r>
            <a:r>
              <a:rPr lang="nb-NO" baseline="0" dirty="0" smtClean="0"/>
              <a:t> sår/bitt, pinne eller annet som har laget hull høyt oppe i luftveier: sideleie</a:t>
            </a:r>
          </a:p>
          <a:p>
            <a:pPr marL="171450" indent="-171450">
              <a:buFontTx/>
              <a:buChar char="-"/>
            </a:pPr>
            <a:r>
              <a:rPr lang="nb-NO" baseline="0" dirty="0" smtClean="0"/>
              <a:t>Nedre luftveisplager: kollapset lunge, vann eller blod i lunger (ved drukning og/eller påkjørsel), lungebetennelse: brystleie. </a:t>
            </a:r>
          </a:p>
          <a:p>
            <a:pPr marL="171450" indent="-171450">
              <a:buFontTx/>
              <a:buChar char="-"/>
            </a:pPr>
            <a:endParaRPr lang="nb-NO" baseline="0" dirty="0" smtClean="0"/>
          </a:p>
          <a:p>
            <a:pPr marL="0" indent="0">
              <a:buFontTx/>
              <a:buNone/>
            </a:pPr>
            <a:r>
              <a:rPr lang="nb-NO" baseline="0" dirty="0" smtClean="0"/>
              <a:t>I forbindelse med huggormbitt, er det hovedsakelig </a:t>
            </a:r>
            <a:r>
              <a:rPr lang="nb-NO" baseline="0" dirty="0" err="1" smtClean="0"/>
              <a:t>pusteprobelemer</a:t>
            </a:r>
            <a:r>
              <a:rPr lang="nb-NO" baseline="0" dirty="0" smtClean="0"/>
              <a:t> relatert til øvre luftveier: dermed er stabilt sideleie best. </a:t>
            </a:r>
          </a:p>
          <a:p>
            <a:pPr marL="0" indent="0">
              <a:buFontTx/>
              <a:buNone/>
            </a:pPr>
            <a:endParaRPr lang="nb-NO" baseline="0" dirty="0" smtClean="0"/>
          </a:p>
          <a:p>
            <a:pPr marL="0" indent="0">
              <a:buFontTx/>
              <a:buNone/>
            </a:pPr>
            <a:r>
              <a:rPr lang="nb-NO" baseline="0" dirty="0" smtClean="0"/>
              <a:t>Vær forsiktig med å holde hodet/nakken stabil, spesielt på en slapp eller i verste fall bevisstløs hund: klarer ikke å stabilisere den selv.</a:t>
            </a:r>
          </a:p>
        </p:txBody>
      </p:sp>
      <p:sp>
        <p:nvSpPr>
          <p:cNvPr id="4" name="Plassholder for lysbildenummer 3"/>
          <p:cNvSpPr>
            <a:spLocks noGrp="1"/>
          </p:cNvSpPr>
          <p:nvPr>
            <p:ph type="sldNum" sz="quarter" idx="10"/>
          </p:nvPr>
        </p:nvSpPr>
        <p:spPr/>
        <p:txBody>
          <a:bodyPr/>
          <a:lstStyle/>
          <a:p>
            <a:fld id="{2A6C6805-E186-47E2-B03D-5BCF495CEDED}" type="slidenum">
              <a:rPr lang="nb-NO" smtClean="0"/>
              <a:t>8</a:t>
            </a:fld>
            <a:endParaRPr lang="nb-NO"/>
          </a:p>
        </p:txBody>
      </p:sp>
    </p:spTree>
    <p:extLst>
      <p:ext uri="{BB962C8B-B14F-4D97-AF65-F5344CB8AC3E}">
        <p14:creationId xmlns:p14="http://schemas.microsoft.com/office/powerpoint/2010/main" val="55790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Kuttskader: oppstår som oftest i forbindelse</a:t>
            </a:r>
            <a:r>
              <a:rPr lang="nb-NO" baseline="0" dirty="0" smtClean="0"/>
              <a:t> med ski-eller fjellturer. </a:t>
            </a:r>
          </a:p>
          <a:p>
            <a:r>
              <a:rPr lang="nb-NO" dirty="0" smtClean="0"/>
              <a:t>Det er typisk for disse kuttskadene at de blør lite, og ofte oppdages de først når hunden hviler/tar</a:t>
            </a:r>
            <a:r>
              <a:rPr lang="nb-NO" baseline="0" dirty="0" smtClean="0"/>
              <a:t> seg en pause</a:t>
            </a:r>
            <a:r>
              <a:rPr lang="nb-NO" dirty="0" smtClean="0"/>
              <a:t> og begynner å slikke seg på skadestedet, eller at hunden halter. </a:t>
            </a:r>
          </a:p>
          <a:p>
            <a:r>
              <a:rPr lang="nb-NO" dirty="0" smtClean="0"/>
              <a:t>Dersom kuttet uheldigvis også har skåret over et større blodkar, blør det en del;</a:t>
            </a:r>
            <a:r>
              <a:rPr lang="nb-NO" baseline="0" dirty="0" smtClean="0"/>
              <a:t> men</a:t>
            </a:r>
            <a:r>
              <a:rPr lang="nb-NO" dirty="0" smtClean="0"/>
              <a:t> stort sett stopper blødningen av seg selv. Dermed kan det være vanskelig å oppdage at hunden er skadet og iveren etter å være aktiv eller jakte gjør at hunden ikke viser spesielle tegn på at det gjør vondt.</a:t>
            </a:r>
            <a:r>
              <a:rPr lang="nb-NO" baseline="0" dirty="0" smtClean="0"/>
              <a:t> Dersom en kuttskade skjer i snø, virker ofte blødningen større enn den egentlig er. </a:t>
            </a:r>
            <a:endParaRPr lang="nb-NO" dirty="0" smtClean="0"/>
          </a:p>
          <a:p>
            <a:r>
              <a:rPr lang="nb-NO" dirty="0" smtClean="0"/>
              <a:t>Når man oppdager en slik kuttskade i skogen eller på fjellet er</a:t>
            </a:r>
            <a:r>
              <a:rPr lang="nb-NO" baseline="0" dirty="0" smtClean="0"/>
              <a:t> det viktig å rense såret, samt legge på en enkel forbinding. Såret skal renses med fysiologisk saltvann (som man får på vanlig apotek eller i et standard førstehjelpsett), og ha deretter på en bandasje og en potesokk, for å unngå kontaminering, </a:t>
            </a:r>
            <a:r>
              <a:rPr lang="nb-NO" baseline="0" dirty="0" err="1" smtClean="0"/>
              <a:t>dvs</a:t>
            </a:r>
            <a:r>
              <a:rPr lang="nb-NO" baseline="0" dirty="0" smtClean="0"/>
              <a:t> at såret blir infisert med bakterier fra miljøet, og det beskytter også mot ytterlig forverring av såret/kuttet. Det er også viktig med fullstendig ro, såfremt det er mulig. Ro og bandasje vil redusere blødningen litt inntil veterinæren får se på det. </a:t>
            </a:r>
            <a:r>
              <a:rPr lang="nb-NO" dirty="0" smtClean="0"/>
              <a:t>Sørg derfor alltid for å ha med </a:t>
            </a:r>
            <a:r>
              <a:rPr lang="nb-NO" dirty="0" err="1" smtClean="0"/>
              <a:t>sårrens</a:t>
            </a:r>
            <a:r>
              <a:rPr lang="nb-NO" dirty="0" smtClean="0"/>
              <a:t>, kompresser, bandasjemateriell, plastertape og saks, samt gode potesokker når ute på lengre tur.</a:t>
            </a:r>
            <a:r>
              <a:rPr lang="nb-NO" baseline="0" dirty="0" smtClean="0"/>
              <a:t> Ved en større skade, og man at det fortsatt blør og renner fra foten, tar man det man har for hånd – lag et </a:t>
            </a:r>
            <a:r>
              <a:rPr lang="nb-NO" baseline="0" dirty="0" err="1" smtClean="0"/>
              <a:t>torniquet</a:t>
            </a:r>
            <a:r>
              <a:rPr lang="nb-NO" baseline="0" dirty="0" smtClean="0"/>
              <a:t> – reduser blodtilførsel til benet som blør – bruk også bandasje, for å unngå kontaminasjon av såret.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2A6C6805-E186-47E2-B03D-5BCF495CEDED}" type="slidenum">
              <a:rPr lang="nb-NO" smtClean="0"/>
              <a:t>9</a:t>
            </a:fld>
            <a:endParaRPr lang="nb-NO"/>
          </a:p>
        </p:txBody>
      </p:sp>
    </p:spTree>
    <p:extLst>
      <p:ext uri="{BB962C8B-B14F-4D97-AF65-F5344CB8AC3E}">
        <p14:creationId xmlns:p14="http://schemas.microsoft.com/office/powerpoint/2010/main" val="58529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Symptomer på beinbrudd er at beinet har en unormal form, foten er hoven eller beinet henger slapt ned, og hunden støtter seg ikke på beinet. </a:t>
            </a:r>
          </a:p>
          <a:p>
            <a:r>
              <a:rPr lang="nb-NO" dirty="0" smtClean="0"/>
              <a:t>Dersom du mistenker beinbrudd, MÅ hunden holdes i ro. Undersøk det aktuelle beinet, og se etter om bruddet er åpent (om bruddendene stikker i gjennom huden). </a:t>
            </a:r>
            <a:br>
              <a:rPr lang="nb-NO" dirty="0" smtClean="0"/>
            </a:br>
            <a:r>
              <a:rPr lang="nb-NO" dirty="0" smtClean="0"/>
              <a:t/>
            </a:r>
            <a:br>
              <a:rPr lang="nb-NO" dirty="0" smtClean="0"/>
            </a:br>
            <a:r>
              <a:rPr lang="nb-NO" dirty="0" smtClean="0"/>
              <a:t>Hvis det er snakk om et åpent brudd bør du rense bruddstedet med fysiologisk saltvann,</a:t>
            </a:r>
            <a:r>
              <a:rPr lang="nb-NO" baseline="0" dirty="0" smtClean="0"/>
              <a:t> fra førstehjelpsetter ditt </a:t>
            </a:r>
            <a:r>
              <a:rPr lang="nb-NO" baseline="0" dirty="0" smtClean="0">
                <a:sym typeface="Wingdings" panose="05000000000000000000" pitchFamily="2" charset="2"/>
              </a:rPr>
              <a:t> </a:t>
            </a:r>
          </a:p>
          <a:p>
            <a:r>
              <a:rPr lang="nb-NO" dirty="0" smtClean="0"/>
              <a:t>Dekk deretter såret med en steril kompress, et stykke rent tøy eller noe annet rent og tørt man har for hånd. </a:t>
            </a:r>
            <a:r>
              <a:rPr lang="nb-NO" b="1" dirty="0" smtClean="0"/>
              <a:t>Ikke forsøk å spjelke benet når det er snakk om et åpent brudd. </a:t>
            </a:r>
            <a:r>
              <a:rPr lang="nb-NO" dirty="0" smtClean="0"/>
              <a:t>La beinet hvile på et rent håndkle og kjør til dyrlegen med en gang.</a:t>
            </a:r>
          </a:p>
          <a:p>
            <a:r>
              <a:rPr lang="nb-NO" dirty="0" smtClean="0"/>
              <a:t>Hvis det ikke er snakk om et åpent brudd kan du forsøke å spjelke beinet så</a:t>
            </a:r>
            <a:r>
              <a:rPr lang="nb-NO" baseline="0" dirty="0" smtClean="0"/>
              <a:t> lenge </a:t>
            </a:r>
            <a:r>
              <a:rPr lang="nb-NO" dirty="0" smtClean="0"/>
              <a:t>det ikke har en svært unormal stilling, eller du ser at spjelkingen medfører store smerter for hunden. </a:t>
            </a:r>
          </a:p>
          <a:p>
            <a:endParaRPr lang="nb-NO" dirty="0" smtClean="0"/>
          </a:p>
          <a:p>
            <a:r>
              <a:rPr lang="nb-NO" dirty="0" smtClean="0"/>
              <a:t>Til å spjelke kan du bruke det du har for hånden - pinner, aviser, magasiner eller stiv kartong. Hensikten med spjelkingen er å gjøre benet mindre bevegelig, ikke å få bruddendene på plass. Spjelkingen festes ved å surre rundt gasbind eller </a:t>
            </a:r>
            <a:r>
              <a:rPr lang="nb-NO" dirty="0" err="1" smtClean="0"/>
              <a:t>tøyremser</a:t>
            </a:r>
            <a:r>
              <a:rPr lang="nb-NO" dirty="0" smtClean="0"/>
              <a:t>, men pass på at du ikke surrer så stramt at du stopper blodomløpet. Kjør deretter til dyrlegen med en gang.</a:t>
            </a:r>
          </a:p>
          <a:p>
            <a:r>
              <a:rPr lang="nb-NO" dirty="0" smtClean="0"/>
              <a:t>Dersom beinet er sterkt forvridd, eller hunden synes å ha store smerter, er det beste å la beinet hvile på et håndkle eller liknende, å kjøre til dyrlegen med en gang, uten å forsøke å spjelke beinet.</a:t>
            </a:r>
          </a:p>
        </p:txBody>
      </p:sp>
      <p:sp>
        <p:nvSpPr>
          <p:cNvPr id="4" name="Plassholder for lysbildenummer 3"/>
          <p:cNvSpPr>
            <a:spLocks noGrp="1"/>
          </p:cNvSpPr>
          <p:nvPr>
            <p:ph type="sldNum" sz="quarter" idx="10"/>
          </p:nvPr>
        </p:nvSpPr>
        <p:spPr/>
        <p:txBody>
          <a:bodyPr/>
          <a:lstStyle/>
          <a:p>
            <a:fld id="{2A6C6805-E186-47E2-B03D-5BCF495CEDED}" type="slidenum">
              <a:rPr lang="nb-NO" smtClean="0"/>
              <a:t>10</a:t>
            </a:fld>
            <a:endParaRPr lang="nb-NO"/>
          </a:p>
        </p:txBody>
      </p:sp>
    </p:spTree>
    <p:extLst>
      <p:ext uri="{BB962C8B-B14F-4D97-AF65-F5344CB8AC3E}">
        <p14:creationId xmlns:p14="http://schemas.microsoft.com/office/powerpoint/2010/main" val="29648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nb-NO" smtClean="0"/>
              <a:t>Klikk for å redigere tittelstil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nb-NO"/>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8A691C6-E66D-477C-9CEC-156C778D1E23}" type="slidenum">
              <a:rPr lang="nb-NO" smtClean="0"/>
              <a:t>‹#›</a:t>
            </a:fld>
            <a:endParaRPr lang="nb-NO"/>
          </a:p>
        </p:txBody>
      </p:sp>
    </p:spTree>
    <p:extLst>
      <p:ext uri="{BB962C8B-B14F-4D97-AF65-F5344CB8AC3E}">
        <p14:creationId xmlns:p14="http://schemas.microsoft.com/office/powerpoint/2010/main" val="98635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e med bildetekst">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FB9E5DBA-6A62-47F2-A0AF-D81307900ED3}" type="datetimeFigureOut">
              <a:rPr lang="nb-NO" smtClean="0"/>
              <a:t>17.03.2017</a:t>
            </a:fld>
            <a:endParaRPr lang="nb-NO"/>
          </a:p>
        </p:txBody>
      </p:sp>
      <p:sp>
        <p:nvSpPr>
          <p:cNvPr id="6" name="Footer Placeholder 5"/>
          <p:cNvSpPr>
            <a:spLocks noGrp="1"/>
          </p:cNvSpPr>
          <p:nvPr>
            <p:ph type="ftr" sz="quarter" idx="11"/>
          </p:nvPr>
        </p:nvSpPr>
        <p:spPr/>
        <p:txBody>
          <a:bodyPr/>
          <a:lstStyle/>
          <a:p>
            <a:endParaRPr lang="nb-NO"/>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24724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tel og tekst">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nb-NO" smtClean="0"/>
              <a:t>Klikk for å redigere tittelstil</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p:txBody>
          <a:bodyPr/>
          <a:lstStyle/>
          <a:p>
            <a:endParaRPr lang="nb-NO"/>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115973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itat med tekst">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nb-NO" smtClean="0"/>
              <a:t>Klikk for å redigere tittelstil</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nb-NO" smtClean="0"/>
              <a:t>Klikk for å redigere tekststiler i malen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p:txBody>
          <a:bodyPr/>
          <a:lstStyle/>
          <a:p>
            <a:endParaRPr lang="nb-NO"/>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108413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p:txBody>
          <a:bodyPr/>
          <a:lstStyle/>
          <a:p>
            <a:endParaRPr lang="nb-NO"/>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286332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nb-NO" smtClean="0"/>
              <a:t>Klikk for å redigere tittelstil</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9E5DBA-6A62-47F2-A0AF-D81307900ED3}" type="datetimeFigureOut">
              <a:rPr lang="nb-NO" smtClean="0"/>
              <a:t>17.03.2017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306040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nb-NO" smtClean="0"/>
              <a:t>Klikk for å redigere tittelstil</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9E5DBA-6A62-47F2-A0AF-D81307900ED3}" type="datetimeFigureOut">
              <a:rPr lang="nb-NO" smtClean="0"/>
              <a:t>17.03.2017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3869489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367330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p:txBody>
          <a:bodyPr/>
          <a:lstStyle/>
          <a:p>
            <a:endParaRPr lang="nb-NO"/>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97427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nb-NO" smtClean="0"/>
              <a:t>Klikk for å redigere tittelstil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p:txBody>
          <a:bodyPr/>
          <a:lstStyle>
            <a:lvl1pPr>
              <a:defRPr sz="1000" b="1"/>
            </a:lvl1pPr>
          </a:lstStyle>
          <a:p>
            <a:endParaRPr lang="nb-NO"/>
          </a:p>
        </p:txBody>
      </p:sp>
      <p:sp>
        <p:nvSpPr>
          <p:cNvPr id="6" name="Slide Number Placeholder 5"/>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248998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FB9E5DBA-6A62-47F2-A0AF-D81307900ED3}" type="datetimeFigureOut">
              <a:rPr lang="nb-NO" smtClean="0"/>
              <a:t>17.03.2017</a:t>
            </a:fld>
            <a:endParaRPr lang="nb-NO"/>
          </a:p>
        </p:txBody>
      </p:sp>
      <p:sp>
        <p:nvSpPr>
          <p:cNvPr id="5" name="Footer Placeholder 4"/>
          <p:cNvSpPr>
            <a:spLocks noGrp="1"/>
          </p:cNvSpPr>
          <p:nvPr>
            <p:ph type="ftr" sz="quarter" idx="11"/>
          </p:nvPr>
        </p:nvSpPr>
        <p:spPr/>
        <p:txBody>
          <a:bodyPr/>
          <a:lstStyle>
            <a:lvl1pPr>
              <a:defRPr sz="1000" b="1"/>
            </a:lvl1pPr>
          </a:lstStyle>
          <a:p>
            <a:endParaRPr lang="nb-NO"/>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325560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FB9E5DBA-6A62-47F2-A0AF-D81307900ED3}" type="datetimeFigureOut">
              <a:rPr lang="nb-NO" smtClean="0"/>
              <a:t>17.03.2017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67690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FB9E5DBA-6A62-47F2-A0AF-D81307900ED3}" type="datetimeFigureOut">
              <a:rPr lang="nb-NO" smtClean="0"/>
              <a:t>17.03.2017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153613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FB9E5DBA-6A62-47F2-A0AF-D81307900ED3}" type="datetimeFigureOut">
              <a:rPr lang="nb-NO" smtClean="0"/>
              <a:t>17.03.2017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158425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E5DBA-6A62-47F2-A0AF-D81307900ED3}" type="datetimeFigureOut">
              <a:rPr lang="nb-NO" smtClean="0"/>
              <a:t>17.03.2017</a:t>
            </a:fld>
            <a:endParaRPr lang="nb-NO"/>
          </a:p>
        </p:txBody>
      </p:sp>
      <p:sp>
        <p:nvSpPr>
          <p:cNvPr id="3" name="Footer Placeholder 2"/>
          <p:cNvSpPr>
            <a:spLocks noGrp="1"/>
          </p:cNvSpPr>
          <p:nvPr>
            <p:ph type="ftr" sz="quarter" idx="11"/>
          </p:nvPr>
        </p:nvSpPr>
        <p:spPr/>
        <p:txBody>
          <a:bodyPr/>
          <a:lstStyle/>
          <a:p>
            <a:endParaRPr lang="nb-NO"/>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219552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FB9E5DBA-6A62-47F2-A0AF-D81307900ED3}" type="datetimeFigureOut">
              <a:rPr lang="nb-NO" smtClean="0"/>
              <a:t>17.03.2017</a:t>
            </a:fld>
            <a:endParaRPr lang="nb-NO"/>
          </a:p>
        </p:txBody>
      </p:sp>
      <p:sp>
        <p:nvSpPr>
          <p:cNvPr id="6" name="Footer Placeholder 5"/>
          <p:cNvSpPr>
            <a:spLocks noGrp="1"/>
          </p:cNvSpPr>
          <p:nvPr>
            <p:ph type="ftr" sz="quarter" idx="11"/>
          </p:nvPr>
        </p:nvSpPr>
        <p:spPr/>
        <p:txBody>
          <a:bodyPr/>
          <a:lstStyle/>
          <a:p>
            <a:endParaRPr lang="nb-NO"/>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399111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FB9E5DBA-6A62-47F2-A0AF-D81307900ED3}" type="datetimeFigureOut">
              <a:rPr lang="nb-NO" smtClean="0"/>
              <a:t>17.03.2017</a:t>
            </a:fld>
            <a:endParaRPr lang="nb-NO"/>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8A691C6-E66D-477C-9CEC-156C778D1E23}" type="slidenum">
              <a:rPr lang="nb-NO" smtClean="0"/>
              <a:t>‹#›</a:t>
            </a:fld>
            <a:endParaRPr lang="nb-NO"/>
          </a:p>
        </p:txBody>
      </p:sp>
    </p:spTree>
    <p:extLst>
      <p:ext uri="{BB962C8B-B14F-4D97-AF65-F5344CB8AC3E}">
        <p14:creationId xmlns:p14="http://schemas.microsoft.com/office/powerpoint/2010/main" val="2602926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b-NO" smtClean="0"/>
              <a:t>Klikk for å redigere tittelstil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FB9E5DBA-6A62-47F2-A0AF-D81307900ED3}" type="datetimeFigureOut">
              <a:rPr lang="nb-NO" smtClean="0"/>
              <a:t>17.03.2017</a:t>
            </a:fld>
            <a:endParaRPr lang="nb-NO"/>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nb-NO"/>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8A691C6-E66D-477C-9CEC-156C778D1E23}" type="slidenum">
              <a:rPr lang="nb-NO" smtClean="0"/>
              <a:t>‹#›</a:t>
            </a:fld>
            <a:endParaRPr lang="nb-NO"/>
          </a:p>
        </p:txBody>
      </p:sp>
    </p:spTree>
    <p:extLst>
      <p:ext uri="{BB962C8B-B14F-4D97-AF65-F5344CB8AC3E}">
        <p14:creationId xmlns:p14="http://schemas.microsoft.com/office/powerpoint/2010/main" val="879544833"/>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gif"/><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154955" y="1684092"/>
            <a:ext cx="8825658" cy="2677648"/>
          </a:xfrm>
        </p:spPr>
        <p:txBody>
          <a:bodyPr>
            <a:normAutofit/>
          </a:bodyPr>
          <a:lstStyle/>
          <a:p>
            <a:r>
              <a:rPr lang="nb-NO" dirty="0" smtClean="0"/>
              <a:t>Vestlandets </a:t>
            </a:r>
            <a:r>
              <a:rPr lang="nb-NO" dirty="0" err="1" smtClean="0"/>
              <a:t>Fuglehundfestival</a:t>
            </a:r>
            <a:endParaRPr lang="nb-NO" dirty="0"/>
          </a:p>
        </p:txBody>
      </p:sp>
      <p:sp>
        <p:nvSpPr>
          <p:cNvPr id="3" name="Undertittel 2"/>
          <p:cNvSpPr>
            <a:spLocks noGrp="1"/>
          </p:cNvSpPr>
          <p:nvPr>
            <p:ph type="subTitle" idx="1"/>
          </p:nvPr>
        </p:nvSpPr>
        <p:spPr>
          <a:xfrm>
            <a:off x="1154955" y="4444869"/>
            <a:ext cx="8986572" cy="1810458"/>
          </a:xfrm>
        </p:spPr>
        <p:txBody>
          <a:bodyPr>
            <a:normAutofit lnSpcReduction="10000"/>
          </a:bodyPr>
          <a:lstStyle/>
          <a:p>
            <a:r>
              <a:rPr lang="nb-NO" sz="4800" dirty="0" smtClean="0"/>
              <a:t>Førstehjelp</a:t>
            </a:r>
          </a:p>
          <a:p>
            <a:r>
              <a:rPr lang="nb-NO" sz="2600" dirty="0" smtClean="0"/>
              <a:t>Kristine Skogseth (</a:t>
            </a:r>
            <a:r>
              <a:rPr lang="nb-NO" sz="2600" dirty="0" err="1" smtClean="0"/>
              <a:t>BSc</a:t>
            </a:r>
            <a:r>
              <a:rPr lang="nb-NO" sz="2600" dirty="0" smtClean="0"/>
              <a:t> BVMS)</a:t>
            </a:r>
          </a:p>
          <a:p>
            <a:r>
              <a:rPr lang="nb-NO" sz="2600" dirty="0" err="1" smtClean="0"/>
              <a:t>AniCura</a:t>
            </a:r>
            <a:r>
              <a:rPr lang="nb-NO" sz="2600" dirty="0" smtClean="0"/>
              <a:t> Fana Dyreklinikk</a:t>
            </a:r>
          </a:p>
          <a:p>
            <a:endParaRPr lang="nb-NO" sz="4800" dirty="0"/>
          </a:p>
        </p:txBody>
      </p:sp>
    </p:spTree>
    <p:extLst>
      <p:ext uri="{BB962C8B-B14F-4D97-AF65-F5344CB8AC3E}">
        <p14:creationId xmlns:p14="http://schemas.microsoft.com/office/powerpoint/2010/main" val="3141628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Benbrudd</a:t>
            </a:r>
            <a:endParaRPr lang="nb-NO" dirty="0"/>
          </a:p>
        </p:txBody>
      </p:sp>
      <p:sp>
        <p:nvSpPr>
          <p:cNvPr id="3" name="Plassholder for innhold 2"/>
          <p:cNvSpPr>
            <a:spLocks noGrp="1"/>
          </p:cNvSpPr>
          <p:nvPr>
            <p:ph sz="half" idx="1"/>
          </p:nvPr>
        </p:nvSpPr>
        <p:spPr/>
        <p:txBody>
          <a:bodyPr>
            <a:noAutofit/>
          </a:bodyPr>
          <a:lstStyle/>
          <a:p>
            <a:r>
              <a:rPr lang="nb-NO" sz="2400" dirty="0" smtClean="0"/>
              <a:t>Hoven fot, henger slapt ned</a:t>
            </a:r>
          </a:p>
          <a:p>
            <a:r>
              <a:rPr lang="nb-NO" sz="2400" dirty="0" smtClean="0"/>
              <a:t>Setter ikke vekt på benet</a:t>
            </a:r>
          </a:p>
          <a:p>
            <a:r>
              <a:rPr lang="nb-NO" sz="2400" dirty="0" smtClean="0"/>
              <a:t>Smertefullt!</a:t>
            </a:r>
          </a:p>
          <a:p>
            <a:pPr marL="0" indent="0">
              <a:buNone/>
            </a:pPr>
            <a:endParaRPr lang="nb-NO" sz="2400" dirty="0" smtClean="0"/>
          </a:p>
          <a:p>
            <a:pPr>
              <a:buFont typeface="Wingdings" panose="05000000000000000000" pitchFamily="2" charset="2"/>
              <a:buChar char="v"/>
            </a:pPr>
            <a:r>
              <a:rPr lang="nb-NO" sz="2400" dirty="0" smtClean="0"/>
              <a:t>Åpent brudd: rens og dekk til</a:t>
            </a:r>
          </a:p>
          <a:p>
            <a:pPr>
              <a:buFont typeface="Wingdings" panose="05000000000000000000" pitchFamily="2" charset="2"/>
              <a:buChar char="v"/>
            </a:pPr>
            <a:r>
              <a:rPr lang="nb-NO" sz="2400" dirty="0" smtClean="0"/>
              <a:t>Lukket brudd: spjelking</a:t>
            </a:r>
          </a:p>
          <a:p>
            <a:pPr>
              <a:buFont typeface="Wingdings" panose="05000000000000000000" pitchFamily="2" charset="2"/>
              <a:buChar char="v"/>
            </a:pPr>
            <a:endParaRPr lang="nb-NO" sz="2400" dirty="0"/>
          </a:p>
          <a:p>
            <a:pPr>
              <a:buFont typeface="Wingdings" panose="05000000000000000000" pitchFamily="2" charset="2"/>
              <a:buChar char="v"/>
            </a:pPr>
            <a:r>
              <a:rPr lang="nb-NO" sz="2400" b="1" dirty="0" smtClean="0"/>
              <a:t>KJØR TIL VETERINÆREN!!</a:t>
            </a:r>
            <a:endParaRPr lang="nb-NO" sz="2400" b="1" dirty="0"/>
          </a:p>
        </p:txBody>
      </p:sp>
      <p:pic>
        <p:nvPicPr>
          <p:cNvPr id="5" name="Plassholder for innhold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3988" y="4143491"/>
            <a:ext cx="4671481" cy="2714509"/>
          </a:xfrm>
          <a:prstGeom prst="rect">
            <a:avLst/>
          </a:prstGeom>
          <a:ln>
            <a:noFill/>
          </a:ln>
          <a:effectLst>
            <a:softEdge rad="112500"/>
          </a:effectLst>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6653221" y="-151521"/>
            <a:ext cx="3726531" cy="5199810"/>
          </a:xfrm>
          <a:prstGeom prst="rect">
            <a:avLst/>
          </a:prstGeom>
          <a:ln>
            <a:noFill/>
          </a:ln>
          <a:effectLst>
            <a:softEdge rad="112500"/>
          </a:effectLst>
        </p:spPr>
      </p:pic>
    </p:spTree>
    <p:extLst>
      <p:ext uri="{BB962C8B-B14F-4D97-AF65-F5344CB8AC3E}">
        <p14:creationId xmlns:p14="http://schemas.microsoft.com/office/powerpoint/2010/main" val="105698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Inntak av giftige substanser</a:t>
            </a:r>
            <a:endParaRPr lang="nb-NO" dirty="0"/>
          </a:p>
        </p:txBody>
      </p:sp>
      <p:sp>
        <p:nvSpPr>
          <p:cNvPr id="3" name="Plassholder for innhold 2"/>
          <p:cNvSpPr>
            <a:spLocks noGrp="1"/>
          </p:cNvSpPr>
          <p:nvPr>
            <p:ph sz="half" idx="1"/>
          </p:nvPr>
        </p:nvSpPr>
        <p:spPr>
          <a:xfrm>
            <a:off x="817651" y="2354527"/>
            <a:ext cx="7403757" cy="4351338"/>
          </a:xfrm>
        </p:spPr>
        <p:txBody>
          <a:bodyPr>
            <a:normAutofit fontScale="25000" lnSpcReduction="20000"/>
          </a:bodyPr>
          <a:lstStyle/>
          <a:p>
            <a:r>
              <a:rPr lang="nb-NO" sz="5600" dirty="0" smtClean="0"/>
              <a:t>Druer</a:t>
            </a:r>
          </a:p>
          <a:p>
            <a:r>
              <a:rPr lang="nb-NO" sz="5600" dirty="0" smtClean="0"/>
              <a:t>Løk</a:t>
            </a:r>
          </a:p>
          <a:p>
            <a:r>
              <a:rPr lang="nb-NO" sz="5600" dirty="0" smtClean="0"/>
              <a:t>Sjokolade</a:t>
            </a:r>
          </a:p>
          <a:p>
            <a:r>
              <a:rPr lang="nb-NO" sz="5600" dirty="0" smtClean="0"/>
              <a:t>Tyggegummi</a:t>
            </a:r>
          </a:p>
          <a:p>
            <a:r>
              <a:rPr lang="nb-NO" sz="5600" dirty="0" smtClean="0"/>
              <a:t>Sopp, planter</a:t>
            </a:r>
          </a:p>
          <a:p>
            <a:r>
              <a:rPr lang="nb-NO" sz="5600" dirty="0" smtClean="0"/>
              <a:t>Etylenglykol (frostvæske), bensin</a:t>
            </a:r>
          </a:p>
          <a:p>
            <a:r>
              <a:rPr lang="nb-NO" sz="5600" dirty="0" smtClean="0"/>
              <a:t>Vaskemidler, rottegift, sneglegift</a:t>
            </a:r>
          </a:p>
          <a:p>
            <a:r>
              <a:rPr lang="nb-NO" sz="5600" dirty="0" smtClean="0"/>
              <a:t>Medisiner</a:t>
            </a:r>
          </a:p>
          <a:p>
            <a:pPr marL="0" indent="0">
              <a:buNone/>
            </a:pPr>
            <a:endParaRPr lang="nb-NO" sz="5600" dirty="0" smtClean="0"/>
          </a:p>
          <a:p>
            <a:pPr marL="0" indent="0">
              <a:buNone/>
            </a:pPr>
            <a:r>
              <a:rPr lang="nb-NO" sz="5600" b="1" u="sng" dirty="0" smtClean="0"/>
              <a:t>Symptomer: </a:t>
            </a:r>
          </a:p>
          <a:p>
            <a:pPr>
              <a:buFont typeface="Arial" panose="020B0604020202020204" pitchFamily="34" charset="0"/>
              <a:buChar char="•"/>
            </a:pPr>
            <a:r>
              <a:rPr lang="nb-NO" sz="5600" dirty="0" smtClean="0"/>
              <a:t>Skjelvinger, hyperaktivitet</a:t>
            </a:r>
          </a:p>
          <a:p>
            <a:pPr>
              <a:buFont typeface="Arial" panose="020B0604020202020204" pitchFamily="34" charset="0"/>
              <a:buChar char="•"/>
            </a:pPr>
            <a:r>
              <a:rPr lang="nb-NO" sz="5600" dirty="0" smtClean="0"/>
              <a:t>Meget slapp</a:t>
            </a:r>
          </a:p>
          <a:p>
            <a:pPr>
              <a:buFont typeface="Arial" panose="020B0604020202020204" pitchFamily="34" charset="0"/>
              <a:buChar char="•"/>
            </a:pPr>
            <a:r>
              <a:rPr lang="nb-NO" sz="5600" dirty="0" smtClean="0"/>
              <a:t>Økt drikkelyst</a:t>
            </a:r>
          </a:p>
          <a:p>
            <a:pPr>
              <a:buFont typeface="Arial" panose="020B0604020202020204" pitchFamily="34" charset="0"/>
              <a:buChar char="•"/>
            </a:pPr>
            <a:r>
              <a:rPr lang="nb-NO" sz="5600" dirty="0" smtClean="0"/>
              <a:t>Oppkast/diare</a:t>
            </a:r>
          </a:p>
          <a:p>
            <a:pPr marL="0" indent="0">
              <a:buNone/>
            </a:pPr>
            <a:r>
              <a:rPr lang="nb-NO" sz="2400" b="1" dirty="0" smtClean="0"/>
              <a:t>    </a:t>
            </a:r>
            <a:endParaRPr lang="nb-NO" sz="2400" dirty="0" smtClean="0"/>
          </a:p>
          <a:p>
            <a:pPr marL="0" indent="0">
              <a:buNone/>
            </a:pP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977" y="2428695"/>
            <a:ext cx="4110519" cy="4220133"/>
          </a:xfrm>
          <a:prstGeom prst="rect">
            <a:avLst/>
          </a:prstGeom>
          <a:ln>
            <a:noFill/>
          </a:ln>
          <a:effectLst>
            <a:softEdge rad="112500"/>
          </a:effectLst>
        </p:spPr>
      </p:pic>
    </p:spTree>
    <p:extLst>
      <p:ext uri="{BB962C8B-B14F-4D97-AF65-F5344CB8AC3E}">
        <p14:creationId xmlns:p14="http://schemas.microsoft.com/office/powerpoint/2010/main" val="73159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Inntak av giftige substanser</a:t>
            </a:r>
            <a:endParaRPr lang="nb-NO" dirty="0"/>
          </a:p>
        </p:txBody>
      </p:sp>
      <p:sp>
        <p:nvSpPr>
          <p:cNvPr id="3" name="Plassholder for innhold 2"/>
          <p:cNvSpPr>
            <a:spLocks noGrp="1"/>
          </p:cNvSpPr>
          <p:nvPr>
            <p:ph sz="half" idx="1"/>
          </p:nvPr>
        </p:nvSpPr>
        <p:spPr>
          <a:xfrm>
            <a:off x="727774" y="2411448"/>
            <a:ext cx="5558726" cy="4080911"/>
          </a:xfrm>
        </p:spPr>
        <p:txBody>
          <a:bodyPr>
            <a:normAutofit fontScale="85000" lnSpcReduction="20000"/>
          </a:bodyPr>
          <a:lstStyle/>
          <a:p>
            <a:r>
              <a:rPr lang="nb-NO" u="sng" dirty="0"/>
              <a:t>Noter tidspunkt og mengde </a:t>
            </a:r>
            <a:r>
              <a:rPr lang="nb-NO" u="sng" dirty="0" smtClean="0"/>
              <a:t>gift:</a:t>
            </a:r>
            <a:endParaRPr lang="nb-NO" u="sng" dirty="0"/>
          </a:p>
          <a:p>
            <a:pPr marL="0" indent="0">
              <a:buNone/>
            </a:pPr>
            <a:r>
              <a:rPr lang="nb-NO" b="1" u="sng" dirty="0" smtClean="0"/>
              <a:t>Ta </a:t>
            </a:r>
            <a:r>
              <a:rPr lang="nb-NO" b="1" u="sng" dirty="0"/>
              <a:t>kontakt med veterinær momentant</a:t>
            </a:r>
            <a:r>
              <a:rPr lang="nb-NO" b="1" u="sng" dirty="0" smtClean="0"/>
              <a:t>!</a:t>
            </a:r>
          </a:p>
          <a:p>
            <a:pPr marL="0" indent="0">
              <a:buNone/>
            </a:pPr>
            <a:r>
              <a:rPr lang="nb-NO" dirty="0" smtClean="0"/>
              <a:t>For ytterligere info: Giftsentralen (</a:t>
            </a:r>
            <a:r>
              <a:rPr lang="is-IS" dirty="0"/>
              <a:t>22 59 13 </a:t>
            </a:r>
            <a:r>
              <a:rPr lang="is-IS" dirty="0" smtClean="0"/>
              <a:t>00)</a:t>
            </a:r>
          </a:p>
          <a:p>
            <a:pPr marL="0" indent="0">
              <a:buNone/>
            </a:pPr>
            <a:endParaRPr lang="nb-NO" b="1" u="sng" dirty="0"/>
          </a:p>
          <a:p>
            <a:pPr>
              <a:buFont typeface="Wingdings" panose="05000000000000000000" pitchFamily="2" charset="2"/>
              <a:buChar char="v"/>
            </a:pPr>
            <a:r>
              <a:rPr lang="nb-NO" dirty="0" smtClean="0"/>
              <a:t>Dersom spist noe </a:t>
            </a:r>
            <a:r>
              <a:rPr lang="nb-NO" b="1" u="sng" dirty="0" smtClean="0"/>
              <a:t>etsende</a:t>
            </a:r>
            <a:r>
              <a:rPr lang="nb-NO" dirty="0" smtClean="0"/>
              <a:t> (bensin, vaskemiddel): </a:t>
            </a:r>
          </a:p>
          <a:p>
            <a:pPr>
              <a:buFont typeface="Arial" panose="020B0604020202020204" pitchFamily="34" charset="0"/>
              <a:buChar char="•"/>
            </a:pPr>
            <a:r>
              <a:rPr lang="nb-NO" dirty="0" smtClean="0"/>
              <a:t>Gi </a:t>
            </a:r>
            <a:r>
              <a:rPr lang="nb-NO" b="1" u="sng" dirty="0" smtClean="0"/>
              <a:t>aktivt kull </a:t>
            </a:r>
            <a:r>
              <a:rPr lang="nb-NO" dirty="0" smtClean="0"/>
              <a:t>– ta kontakt med veterinær!</a:t>
            </a:r>
          </a:p>
          <a:p>
            <a:pPr marL="0" indent="0">
              <a:buNone/>
            </a:pPr>
            <a:endParaRPr lang="nb-NO" dirty="0" smtClean="0"/>
          </a:p>
          <a:p>
            <a:pPr>
              <a:buFont typeface="Wingdings" charset="2"/>
              <a:buChar char="v"/>
            </a:pPr>
            <a:r>
              <a:rPr lang="nb-NO" dirty="0" smtClean="0"/>
              <a:t>Dersom spist noe </a:t>
            </a:r>
            <a:r>
              <a:rPr lang="nb-NO" b="1" u="sng" dirty="0" smtClean="0"/>
              <a:t>skarpt </a:t>
            </a:r>
            <a:r>
              <a:rPr lang="nb-NO" dirty="0" smtClean="0"/>
              <a:t>(glass, metall): </a:t>
            </a:r>
          </a:p>
          <a:p>
            <a:pPr>
              <a:buFont typeface="Arial"/>
              <a:buChar char="•"/>
            </a:pPr>
            <a:r>
              <a:rPr lang="nb-NO" dirty="0" smtClean="0"/>
              <a:t>Gi </a:t>
            </a:r>
            <a:r>
              <a:rPr lang="nb-NO" b="1" u="sng" dirty="0" smtClean="0"/>
              <a:t>hermetisert asparges </a:t>
            </a:r>
            <a:r>
              <a:rPr lang="nb-NO" dirty="0" smtClean="0"/>
              <a:t>(mange små porsjoner)</a:t>
            </a:r>
          </a:p>
          <a:p>
            <a:pPr marL="0" indent="0">
              <a:buNone/>
            </a:pPr>
            <a:endParaRPr lang="nb-NO" dirty="0" smtClean="0"/>
          </a:p>
          <a:p>
            <a:pPr>
              <a:buFont typeface="Wingdings" panose="05000000000000000000" pitchFamily="2" charset="2"/>
              <a:buChar char="v"/>
            </a:pPr>
            <a:r>
              <a:rPr lang="nb-NO" dirty="0" smtClean="0"/>
              <a:t>Ellers: gi </a:t>
            </a:r>
            <a:r>
              <a:rPr lang="nb-NO" b="1" u="sng" dirty="0" smtClean="0"/>
              <a:t>brekningsmidde</a:t>
            </a:r>
            <a:r>
              <a:rPr lang="nb-NO" dirty="0" smtClean="0"/>
              <a:t>l!</a:t>
            </a:r>
            <a:endParaRPr lang="nb-NO" dirty="0"/>
          </a:p>
          <a:p>
            <a:pPr>
              <a:buFont typeface="Arial" panose="020B0604020202020204" pitchFamily="34" charset="0"/>
              <a:buChar char="•"/>
            </a:pPr>
            <a:r>
              <a:rPr lang="nb-NO" dirty="0"/>
              <a:t>Salt (1 </a:t>
            </a:r>
            <a:r>
              <a:rPr lang="nb-NO" dirty="0" err="1"/>
              <a:t>ss</a:t>
            </a:r>
            <a:r>
              <a:rPr lang="nb-NO" dirty="0"/>
              <a:t>): KUN til voksne hunder &gt;20 kg!!</a:t>
            </a:r>
          </a:p>
          <a:p>
            <a:pPr>
              <a:buFont typeface="Arial" panose="020B0604020202020204" pitchFamily="34" charset="0"/>
              <a:buChar char="•"/>
            </a:pPr>
            <a:r>
              <a:rPr lang="nb-NO" dirty="0"/>
              <a:t>Hydrogenperoksid 3% (1 ml/kg</a:t>
            </a:r>
            <a:r>
              <a:rPr lang="nb-NO" dirty="0" smtClean="0"/>
              <a:t>)</a:t>
            </a:r>
            <a:endParaRPr lang="nb-NO" dirty="0"/>
          </a:p>
        </p:txBody>
      </p:sp>
      <p:pic>
        <p:nvPicPr>
          <p:cNvPr id="7" name="Bilde 6"/>
          <p:cNvPicPr>
            <a:picLocks noChangeAspect="1"/>
          </p:cNvPicPr>
          <p:nvPr/>
        </p:nvPicPr>
        <p:blipFill rotWithShape="1">
          <a:blip r:embed="rId3">
            <a:extLst>
              <a:ext uri="{28A0092B-C50C-407E-A947-70E740481C1C}">
                <a14:useLocalDpi xmlns:a14="http://schemas.microsoft.com/office/drawing/2010/main" val="0"/>
              </a:ext>
            </a:extLst>
          </a:blip>
          <a:srcRect l="6654" r="8691"/>
          <a:stretch/>
        </p:blipFill>
        <p:spPr>
          <a:xfrm>
            <a:off x="6508736" y="2511038"/>
            <a:ext cx="4751098" cy="3995983"/>
          </a:xfrm>
          <a:prstGeom prst="rect">
            <a:avLst/>
          </a:prstGeom>
          <a:ln>
            <a:noFill/>
          </a:ln>
          <a:effectLst>
            <a:softEdge rad="112500"/>
          </a:effectLst>
        </p:spPr>
      </p:pic>
    </p:spTree>
    <p:extLst>
      <p:ext uri="{BB962C8B-B14F-4D97-AF65-F5344CB8AC3E}">
        <p14:creationId xmlns:p14="http://schemas.microsoft.com/office/powerpoint/2010/main" val="80265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Hydrogenperoksid 3%</a:t>
            </a:r>
            <a:endParaRPr lang="nb-NO" dirty="0"/>
          </a:p>
        </p:txBody>
      </p:sp>
      <p:pic>
        <p:nvPicPr>
          <p:cNvPr id="7" name="Plassholder for innhold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6941" r="31008"/>
          <a:stretch/>
        </p:blipFill>
        <p:spPr>
          <a:xfrm>
            <a:off x="1766453" y="2509640"/>
            <a:ext cx="2140529" cy="3817677"/>
          </a:xfrm>
          <a:prstGeom prst="rect">
            <a:avLst/>
          </a:prstGeom>
          <a:ln>
            <a:noFill/>
          </a:ln>
          <a:effectLst>
            <a:softEdge rad="112500"/>
          </a:effectLst>
        </p:spPr>
      </p:pic>
      <p:sp>
        <p:nvSpPr>
          <p:cNvPr id="11" name="Plassholder for innhold 10"/>
          <p:cNvSpPr>
            <a:spLocks noGrp="1"/>
          </p:cNvSpPr>
          <p:nvPr>
            <p:ph sz="quarter" idx="4"/>
          </p:nvPr>
        </p:nvSpPr>
        <p:spPr>
          <a:xfrm>
            <a:off x="4504601" y="2991322"/>
            <a:ext cx="4825160" cy="2854311"/>
          </a:xfrm>
        </p:spPr>
        <p:txBody>
          <a:bodyPr>
            <a:normAutofit/>
          </a:bodyPr>
          <a:lstStyle/>
          <a:p>
            <a:r>
              <a:rPr lang="nb-NO" sz="2800" dirty="0" smtClean="0"/>
              <a:t>1 ml / kilo gis i munnen</a:t>
            </a:r>
          </a:p>
          <a:p>
            <a:r>
              <a:rPr lang="nb-NO" sz="2800" dirty="0" smtClean="0"/>
              <a:t>Fås på vanlig apotek</a:t>
            </a:r>
            <a:endParaRPr lang="nb-NO" sz="2800" dirty="0"/>
          </a:p>
        </p:txBody>
      </p:sp>
    </p:spTree>
    <p:extLst>
      <p:ext uri="{BB962C8B-B14F-4D97-AF65-F5344CB8AC3E}">
        <p14:creationId xmlns:p14="http://schemas.microsoft.com/office/powerpoint/2010/main" val="241459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Forgiftning ved inhalasjon eller på hud</a:t>
            </a:r>
            <a:endParaRPr lang="nb-NO" dirty="0"/>
          </a:p>
        </p:txBody>
      </p:sp>
      <p:sp>
        <p:nvSpPr>
          <p:cNvPr id="3" name="Plassholder for tekst 2"/>
          <p:cNvSpPr>
            <a:spLocks noGrp="1"/>
          </p:cNvSpPr>
          <p:nvPr>
            <p:ph type="body" idx="1"/>
          </p:nvPr>
        </p:nvSpPr>
        <p:spPr/>
        <p:txBody>
          <a:bodyPr/>
          <a:lstStyle/>
          <a:p>
            <a:r>
              <a:rPr lang="nb-NO" dirty="0" smtClean="0"/>
              <a:t>Inhalasjonsforgiftning</a:t>
            </a:r>
            <a:endParaRPr lang="nb-NO" dirty="0"/>
          </a:p>
        </p:txBody>
      </p:sp>
      <p:sp>
        <p:nvSpPr>
          <p:cNvPr id="4" name="Plassholder for innhold 3"/>
          <p:cNvSpPr>
            <a:spLocks noGrp="1"/>
          </p:cNvSpPr>
          <p:nvPr>
            <p:ph sz="half" idx="2"/>
          </p:nvPr>
        </p:nvSpPr>
        <p:spPr/>
        <p:txBody>
          <a:bodyPr/>
          <a:lstStyle/>
          <a:p>
            <a:r>
              <a:rPr lang="nb-NO" dirty="0" smtClean="0"/>
              <a:t>Røyk, støv, giftige gasser</a:t>
            </a:r>
          </a:p>
          <a:p>
            <a:r>
              <a:rPr lang="nb-NO" dirty="0" smtClean="0"/>
              <a:t>Hosting, harking</a:t>
            </a:r>
          </a:p>
          <a:p>
            <a:r>
              <a:rPr lang="nb-NO" dirty="0" smtClean="0"/>
              <a:t>Luft hunden utendørs</a:t>
            </a:r>
          </a:p>
          <a:p>
            <a:r>
              <a:rPr lang="nb-NO" dirty="0" smtClean="0"/>
              <a:t>Hold hunden rolig og varm</a:t>
            </a:r>
            <a:endParaRPr lang="nb-NO" dirty="0"/>
          </a:p>
        </p:txBody>
      </p:sp>
      <p:sp>
        <p:nvSpPr>
          <p:cNvPr id="5" name="Plassholder for tekst 4"/>
          <p:cNvSpPr>
            <a:spLocks noGrp="1"/>
          </p:cNvSpPr>
          <p:nvPr>
            <p:ph type="body" sz="quarter" idx="3"/>
          </p:nvPr>
        </p:nvSpPr>
        <p:spPr/>
        <p:txBody>
          <a:bodyPr/>
          <a:lstStyle/>
          <a:p>
            <a:r>
              <a:rPr lang="nb-NO" dirty="0" smtClean="0"/>
              <a:t>Forgiftning på huden</a:t>
            </a:r>
            <a:endParaRPr lang="nb-NO" dirty="0"/>
          </a:p>
        </p:txBody>
      </p:sp>
      <p:sp>
        <p:nvSpPr>
          <p:cNvPr id="6" name="Plassholder for innhold 5"/>
          <p:cNvSpPr>
            <a:spLocks noGrp="1"/>
          </p:cNvSpPr>
          <p:nvPr>
            <p:ph sz="quarter" idx="4"/>
          </p:nvPr>
        </p:nvSpPr>
        <p:spPr/>
        <p:txBody>
          <a:bodyPr/>
          <a:lstStyle/>
          <a:p>
            <a:r>
              <a:rPr lang="nb-NO" dirty="0" smtClean="0"/>
              <a:t>Medisiner (parasittmidler)</a:t>
            </a:r>
          </a:p>
          <a:p>
            <a:r>
              <a:rPr lang="nb-NO" dirty="0" smtClean="0"/>
              <a:t>Bensin/etsende væske</a:t>
            </a:r>
          </a:p>
          <a:p>
            <a:r>
              <a:rPr lang="nb-NO" dirty="0" smtClean="0"/>
              <a:t>Spyl og vask pels og huden grundig med mild såpe – flere ganger!</a:t>
            </a:r>
          </a:p>
          <a:p>
            <a:r>
              <a:rPr lang="nb-NO" dirty="0" smtClean="0"/>
              <a:t>Sett på halskrage for å unngå </a:t>
            </a:r>
            <a:r>
              <a:rPr lang="nb-NO" dirty="0" err="1" smtClean="0"/>
              <a:t>slikking</a:t>
            </a:r>
            <a:endParaRPr lang="nb-NO" dirty="0" smtClean="0"/>
          </a:p>
          <a:p>
            <a:r>
              <a:rPr lang="nb-NO" dirty="0" smtClean="0"/>
              <a:t>Hold hunden rolig og varm</a:t>
            </a:r>
            <a:endParaRPr lang="nb-NO" dirty="0"/>
          </a:p>
        </p:txBody>
      </p:sp>
    </p:spTree>
    <p:extLst>
      <p:ext uri="{BB962C8B-B14F-4D97-AF65-F5344CB8AC3E}">
        <p14:creationId xmlns:p14="http://schemas.microsoft.com/office/powerpoint/2010/main" val="308419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Akutt gastroenteritt/magekatarr</a:t>
            </a:r>
            <a:endParaRPr lang="nb-NO" dirty="0"/>
          </a:p>
        </p:txBody>
      </p:sp>
      <p:sp>
        <p:nvSpPr>
          <p:cNvPr id="4" name="Plassholder for innhold 3"/>
          <p:cNvSpPr>
            <a:spLocks noGrp="1"/>
          </p:cNvSpPr>
          <p:nvPr>
            <p:ph sz="half" idx="2"/>
          </p:nvPr>
        </p:nvSpPr>
        <p:spPr>
          <a:xfrm>
            <a:off x="497412" y="2664192"/>
            <a:ext cx="4828032" cy="2843784"/>
          </a:xfrm>
        </p:spPr>
        <p:txBody>
          <a:bodyPr/>
          <a:lstStyle/>
          <a:p>
            <a:r>
              <a:rPr lang="nb-NO" dirty="0" smtClean="0"/>
              <a:t>Inntak av giftige substanser</a:t>
            </a:r>
          </a:p>
          <a:p>
            <a:r>
              <a:rPr lang="nb-NO" dirty="0" smtClean="0"/>
              <a:t>Avføring, byttedyr: </a:t>
            </a:r>
          </a:p>
          <a:p>
            <a:pPr>
              <a:buFont typeface="Arial" panose="020B0604020202020204" pitchFamily="34" charset="0"/>
              <a:buChar char="•"/>
            </a:pPr>
            <a:r>
              <a:rPr lang="nb-NO" dirty="0" smtClean="0"/>
              <a:t>Parasitter</a:t>
            </a:r>
          </a:p>
          <a:p>
            <a:pPr>
              <a:buFont typeface="Arial" panose="020B0604020202020204" pitchFamily="34" charset="0"/>
              <a:buChar char="•"/>
            </a:pPr>
            <a:r>
              <a:rPr lang="nb-NO" dirty="0" smtClean="0"/>
              <a:t>Bakterier/virus</a:t>
            </a:r>
          </a:p>
          <a:p>
            <a:r>
              <a:rPr lang="nb-NO" dirty="0" smtClean="0"/>
              <a:t>Endring av fôr</a:t>
            </a:r>
          </a:p>
          <a:p>
            <a:r>
              <a:rPr lang="nb-NO" dirty="0" smtClean="0"/>
              <a:t>Allergi</a:t>
            </a:r>
          </a:p>
          <a:p>
            <a:r>
              <a:rPr lang="nb-NO" dirty="0" smtClean="0"/>
              <a:t>Fremmedlegeme</a:t>
            </a:r>
            <a:endParaRPr lang="nb-NO" dirty="0"/>
          </a:p>
        </p:txBody>
      </p:sp>
      <p:sp>
        <p:nvSpPr>
          <p:cNvPr id="5" name="Plassholder for tekst 4"/>
          <p:cNvSpPr>
            <a:spLocks noGrp="1"/>
          </p:cNvSpPr>
          <p:nvPr>
            <p:ph type="body" sz="quarter" idx="3"/>
          </p:nvPr>
        </p:nvSpPr>
        <p:spPr>
          <a:xfrm>
            <a:off x="4205316" y="3002076"/>
            <a:ext cx="4828032" cy="576262"/>
          </a:xfrm>
        </p:spPr>
        <p:txBody>
          <a:bodyPr/>
          <a:lstStyle/>
          <a:p>
            <a:r>
              <a:rPr lang="nb-NO" dirty="0" smtClean="0"/>
              <a:t>Symptomer: </a:t>
            </a:r>
            <a:endParaRPr lang="nb-NO" dirty="0"/>
          </a:p>
        </p:txBody>
      </p:sp>
      <p:sp>
        <p:nvSpPr>
          <p:cNvPr id="6" name="Plassholder for innhold 5"/>
          <p:cNvSpPr>
            <a:spLocks noGrp="1"/>
          </p:cNvSpPr>
          <p:nvPr>
            <p:ph sz="quarter" idx="4"/>
          </p:nvPr>
        </p:nvSpPr>
        <p:spPr>
          <a:xfrm>
            <a:off x="4205316" y="3578338"/>
            <a:ext cx="4825160" cy="2854311"/>
          </a:xfrm>
        </p:spPr>
        <p:txBody>
          <a:bodyPr/>
          <a:lstStyle/>
          <a:p>
            <a:r>
              <a:rPr lang="nb-NO" dirty="0" smtClean="0"/>
              <a:t>Oppkast/diare</a:t>
            </a:r>
          </a:p>
          <a:p>
            <a:r>
              <a:rPr lang="nb-NO" dirty="0" smtClean="0"/>
              <a:t>Blod i avføring/oppkast</a:t>
            </a:r>
          </a:p>
          <a:p>
            <a:r>
              <a:rPr lang="nb-NO" dirty="0" smtClean="0"/>
              <a:t>Dårlig allmenntilstand</a:t>
            </a:r>
          </a:p>
          <a:p>
            <a:r>
              <a:rPr lang="nb-NO" dirty="0" smtClean="0"/>
              <a:t>Redusert </a:t>
            </a:r>
            <a:r>
              <a:rPr lang="nb-NO" dirty="0" err="1" smtClean="0"/>
              <a:t>apetitt</a:t>
            </a:r>
            <a:endParaRPr lang="nb-NO" dirty="0"/>
          </a:p>
        </p:txBody>
      </p:sp>
      <p:sp>
        <p:nvSpPr>
          <p:cNvPr id="8" name="TekstSylinder 7"/>
          <p:cNvSpPr txBox="1"/>
          <p:nvPr/>
        </p:nvSpPr>
        <p:spPr>
          <a:xfrm>
            <a:off x="7746714" y="3209006"/>
            <a:ext cx="2835667" cy="461665"/>
          </a:xfrm>
          <a:prstGeom prst="rect">
            <a:avLst/>
          </a:prstGeom>
          <a:noFill/>
        </p:spPr>
        <p:txBody>
          <a:bodyPr wrap="square" rtlCol="0">
            <a:spAutoFit/>
          </a:bodyPr>
          <a:lstStyle/>
          <a:p>
            <a:r>
              <a:rPr lang="nb-NO" sz="2400" dirty="0" smtClean="0">
                <a:solidFill>
                  <a:schemeClr val="accent1"/>
                </a:solidFill>
              </a:rPr>
              <a:t>Tiltak/Behandling</a:t>
            </a:r>
            <a:endParaRPr lang="nb-NO" sz="2400" dirty="0">
              <a:solidFill>
                <a:schemeClr val="accent1"/>
              </a:solidFill>
            </a:endParaRPr>
          </a:p>
        </p:txBody>
      </p:sp>
      <p:sp>
        <p:nvSpPr>
          <p:cNvPr id="9" name="TekstSylinder 8"/>
          <p:cNvSpPr txBox="1"/>
          <p:nvPr/>
        </p:nvSpPr>
        <p:spPr>
          <a:xfrm>
            <a:off x="7900827" y="3780890"/>
            <a:ext cx="3133618" cy="1200329"/>
          </a:xfrm>
          <a:prstGeom prst="rect">
            <a:avLst/>
          </a:prstGeom>
          <a:noFill/>
        </p:spPr>
        <p:txBody>
          <a:bodyPr wrap="square" rtlCol="0">
            <a:spAutoFit/>
          </a:bodyPr>
          <a:lstStyle/>
          <a:p>
            <a:pPr marL="285750" indent="-285750">
              <a:buFont typeface="Arial" panose="020B0604020202020204" pitchFamily="34" charset="0"/>
              <a:buChar char="•"/>
            </a:pPr>
            <a:r>
              <a:rPr lang="nb-NO" dirty="0" err="1" smtClean="0"/>
              <a:t>Probiotika</a:t>
            </a:r>
            <a:r>
              <a:rPr lang="nb-NO" dirty="0" smtClean="0"/>
              <a:t> + Skånekost</a:t>
            </a:r>
          </a:p>
          <a:p>
            <a:pPr marL="285750" indent="-285750">
              <a:buFont typeface="Arial" panose="020B0604020202020204" pitchFamily="34" charset="0"/>
              <a:buChar char="•"/>
            </a:pPr>
            <a:r>
              <a:rPr lang="nb-NO" dirty="0" smtClean="0"/>
              <a:t>IKKE FASTE! </a:t>
            </a:r>
            <a:endParaRPr lang="nb-NO" dirty="0"/>
          </a:p>
          <a:p>
            <a:pPr marL="285750" indent="-285750">
              <a:buFont typeface="Arial" panose="020B0604020202020204" pitchFamily="34" charset="0"/>
              <a:buChar char="•"/>
            </a:pPr>
            <a:r>
              <a:rPr lang="nb-NO" dirty="0" smtClean="0"/>
              <a:t>Kontakt </a:t>
            </a:r>
            <a:r>
              <a:rPr lang="nb-NO" dirty="0"/>
              <a:t>veterinær</a:t>
            </a:r>
          </a:p>
          <a:p>
            <a:endParaRPr lang="nb-NO" dirty="0"/>
          </a:p>
        </p:txBody>
      </p:sp>
      <p:sp>
        <p:nvSpPr>
          <p:cNvPr id="10" name="Pil høyre 9"/>
          <p:cNvSpPr/>
          <p:nvPr/>
        </p:nvSpPr>
        <p:spPr>
          <a:xfrm>
            <a:off x="3102796" y="3955551"/>
            <a:ext cx="801384" cy="369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høyre 10"/>
          <p:cNvSpPr/>
          <p:nvPr/>
        </p:nvSpPr>
        <p:spPr>
          <a:xfrm>
            <a:off x="7541231" y="4181582"/>
            <a:ext cx="287677" cy="205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6971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Magedreining</a:t>
            </a:r>
            <a:endParaRPr lang="nb-NO" dirty="0"/>
          </a:p>
        </p:txBody>
      </p:sp>
      <p:sp>
        <p:nvSpPr>
          <p:cNvPr id="3" name="Plassholder for innhold 2"/>
          <p:cNvSpPr>
            <a:spLocks noGrp="1"/>
          </p:cNvSpPr>
          <p:nvPr>
            <p:ph sz="half" idx="1"/>
          </p:nvPr>
        </p:nvSpPr>
        <p:spPr/>
        <p:txBody>
          <a:bodyPr>
            <a:normAutofit/>
          </a:bodyPr>
          <a:lstStyle/>
          <a:p>
            <a:r>
              <a:rPr lang="nb-NO" dirty="0" smtClean="0"/>
              <a:t>Utvidelse av magesekken – dreies mot sin egen akse (90-360</a:t>
            </a:r>
            <a:r>
              <a:rPr lang="nb-NO" baseline="30000" dirty="0" smtClean="0"/>
              <a:t>o</a:t>
            </a:r>
            <a:r>
              <a:rPr lang="nb-NO" dirty="0" smtClean="0"/>
              <a:t>)</a:t>
            </a:r>
          </a:p>
          <a:p>
            <a:r>
              <a:rPr lang="nb-NO" dirty="0" smtClean="0"/>
              <a:t>Oppgulp rett etter måltid</a:t>
            </a:r>
          </a:p>
          <a:p>
            <a:r>
              <a:rPr lang="nb-NO" dirty="0" smtClean="0"/>
              <a:t>Raper/forsøker å kaste opp</a:t>
            </a:r>
          </a:p>
          <a:p>
            <a:r>
              <a:rPr lang="nb-NO" dirty="0" smtClean="0"/>
              <a:t>Rask og tydelig hevelse av buken/magen</a:t>
            </a:r>
          </a:p>
          <a:p>
            <a:pPr marL="0" indent="0">
              <a:buNone/>
            </a:pPr>
            <a:endParaRPr lang="nb-NO" dirty="0"/>
          </a:p>
          <a:p>
            <a:pPr marL="0" indent="0">
              <a:buNone/>
            </a:pPr>
            <a:r>
              <a:rPr lang="nb-NO" sz="2000" b="1" u="sng" dirty="0" smtClean="0"/>
              <a:t>Ta kontakt med veterinær snarest ved mistanke!!</a:t>
            </a:r>
            <a:endParaRPr lang="nb-NO" sz="2000" b="1" u="sng" dirty="0"/>
          </a:p>
        </p:txBody>
      </p:sp>
      <p:pic>
        <p:nvPicPr>
          <p:cNvPr id="5" name="Plassholder for innhold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70" t="19584" r="-1870" b="15584"/>
          <a:stretch/>
        </p:blipFill>
        <p:spPr>
          <a:xfrm>
            <a:off x="8858250" y="2603500"/>
            <a:ext cx="3333750" cy="2161310"/>
          </a:xfr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958" y="3920421"/>
            <a:ext cx="2667000" cy="2124075"/>
          </a:xfrm>
          <a:prstGeom prst="rect">
            <a:avLst/>
          </a:prstGeom>
        </p:spPr>
      </p:pic>
    </p:spTree>
    <p:extLst>
      <p:ext uri="{BB962C8B-B14F-4D97-AF65-F5344CB8AC3E}">
        <p14:creationId xmlns:p14="http://schemas.microsoft.com/office/powerpoint/2010/main" val="270017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Magedreining</a:t>
            </a:r>
            <a:endParaRPr lang="nb-NO" dirty="0"/>
          </a:p>
        </p:txBody>
      </p:sp>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84097" y="2416462"/>
            <a:ext cx="7065717" cy="3859647"/>
          </a:xfrm>
          <a:prstGeom prst="rect">
            <a:avLst/>
          </a:prstGeom>
          <a:ln>
            <a:noFill/>
          </a:ln>
          <a:effectLst>
            <a:softEdge rad="112500"/>
          </a:effectLst>
        </p:spPr>
      </p:pic>
      <p:pic>
        <p:nvPicPr>
          <p:cNvPr id="12" name="Plassholder for innhold 11"/>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9501" r="5519"/>
          <a:stretch/>
        </p:blipFill>
        <p:spPr>
          <a:xfrm>
            <a:off x="789711" y="2416462"/>
            <a:ext cx="3345872" cy="4265429"/>
          </a:xfrm>
          <a:prstGeom prst="rect">
            <a:avLst/>
          </a:prstGeom>
          <a:ln>
            <a:noFill/>
          </a:ln>
          <a:effectLst>
            <a:softEdge rad="112500"/>
          </a:effectLst>
        </p:spPr>
      </p:pic>
    </p:spTree>
    <p:extLst>
      <p:ext uri="{BB962C8B-B14F-4D97-AF65-F5344CB8AC3E}">
        <p14:creationId xmlns:p14="http://schemas.microsoft.com/office/powerpoint/2010/main" val="228244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restream POC 360 Canine Abdomen Lateral View.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6742" r="6742"/>
          <a:stretch>
            <a:fillRect/>
          </a:stretch>
        </p:blipFill>
        <p:spPr>
          <a:xfrm>
            <a:off x="1932490" y="946548"/>
            <a:ext cx="7540625" cy="5337175"/>
          </a:xfrm>
          <a:prstGeom prst="rect">
            <a:avLst/>
          </a:prstGeom>
          <a:ln>
            <a:noFill/>
          </a:ln>
          <a:effectLst>
            <a:softEdge rad="112500"/>
          </a:effectLst>
        </p:spPr>
      </p:pic>
    </p:spTree>
    <p:extLst>
      <p:ext uri="{BB962C8B-B14F-4D97-AF65-F5344CB8AC3E}">
        <p14:creationId xmlns:p14="http://schemas.microsoft.com/office/powerpoint/2010/main" val="1754227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Magedreining</a:t>
            </a:r>
            <a:endParaRPr lang="nb-NO" dirty="0"/>
          </a:p>
        </p:txBody>
      </p:sp>
      <p:sp>
        <p:nvSpPr>
          <p:cNvPr id="3" name="Plassholder for innhold 2"/>
          <p:cNvSpPr>
            <a:spLocks noGrp="1"/>
          </p:cNvSpPr>
          <p:nvPr>
            <p:ph sz="half" idx="1"/>
          </p:nvPr>
        </p:nvSpPr>
        <p:spPr>
          <a:xfrm>
            <a:off x="739749" y="2357184"/>
            <a:ext cx="7973231" cy="3623168"/>
          </a:xfrm>
        </p:spPr>
        <p:txBody>
          <a:bodyPr>
            <a:normAutofit fontScale="25000" lnSpcReduction="20000"/>
          </a:bodyPr>
          <a:lstStyle/>
          <a:p>
            <a:r>
              <a:rPr lang="nb-NO" sz="7200" dirty="0" smtClean="0"/>
              <a:t>Økt risiko: </a:t>
            </a:r>
          </a:p>
          <a:p>
            <a:pPr>
              <a:buFont typeface="Courier New" panose="02070309020205020404" pitchFamily="49" charset="0"/>
              <a:buChar char="o"/>
            </a:pPr>
            <a:r>
              <a:rPr lang="nb-NO" sz="7200" dirty="0" smtClean="0"/>
              <a:t>Store hunderaser</a:t>
            </a:r>
          </a:p>
          <a:p>
            <a:pPr>
              <a:buFont typeface="Courier New" panose="02070309020205020404" pitchFamily="49" charset="0"/>
              <a:buChar char="o"/>
            </a:pPr>
            <a:r>
              <a:rPr lang="nb-NO" sz="7200" dirty="0" smtClean="0"/>
              <a:t>Hurtig inntak av mat</a:t>
            </a:r>
          </a:p>
          <a:p>
            <a:pPr>
              <a:buFont typeface="Courier New" panose="02070309020205020404" pitchFamily="49" charset="0"/>
              <a:buChar char="o"/>
            </a:pPr>
            <a:r>
              <a:rPr lang="nb-NO" sz="7200" dirty="0" smtClean="0"/>
              <a:t>Aggressivitet/engstelse i sammenheng med måltid</a:t>
            </a:r>
          </a:p>
          <a:p>
            <a:endParaRPr lang="nb-NO" sz="7200" dirty="0"/>
          </a:p>
          <a:p>
            <a:r>
              <a:rPr lang="nb-NO" sz="7200" dirty="0" smtClean="0"/>
              <a:t>Nedsatt risiko: </a:t>
            </a:r>
          </a:p>
          <a:p>
            <a:pPr>
              <a:buFont typeface="Courier New" panose="02070309020205020404" pitchFamily="49" charset="0"/>
              <a:buChar char="o"/>
            </a:pPr>
            <a:r>
              <a:rPr lang="nb-NO" sz="7200" dirty="0" smtClean="0"/>
              <a:t>Nyte måltidet </a:t>
            </a:r>
            <a:r>
              <a:rPr lang="nb-NO" sz="7200" dirty="0" smtClean="0">
                <a:sym typeface="Wingdings"/>
              </a:rPr>
              <a:t> </a:t>
            </a:r>
            <a:endParaRPr lang="nb-NO" sz="7200" dirty="0" smtClean="0"/>
          </a:p>
          <a:p>
            <a:pPr>
              <a:buFont typeface="Courier New" panose="02070309020205020404" pitchFamily="49" charset="0"/>
              <a:buChar char="o"/>
            </a:pPr>
            <a:r>
              <a:rPr lang="nb-NO" sz="7200" dirty="0" smtClean="0"/>
              <a:t>Supplement med egg/fisk i måltid</a:t>
            </a:r>
          </a:p>
          <a:p>
            <a:pPr>
              <a:buFont typeface="Courier New" panose="02070309020205020404" pitchFamily="49" charset="0"/>
              <a:buChar char="o"/>
            </a:pPr>
            <a:r>
              <a:rPr lang="nb-NO" sz="7200" dirty="0" smtClean="0"/>
              <a:t>Moderat aktivitet etter måltid</a:t>
            </a:r>
          </a:p>
          <a:p>
            <a:pPr>
              <a:buFont typeface="Courier New" panose="02070309020205020404" pitchFamily="49" charset="0"/>
              <a:buChar char="o"/>
            </a:pPr>
            <a:endParaRPr lang="nb-NO" sz="5600" b="1" dirty="0"/>
          </a:p>
          <a:p>
            <a:pPr marL="0" indent="0">
              <a:buNone/>
            </a:pPr>
            <a:r>
              <a:rPr lang="nb-NO" sz="9600" b="1" dirty="0" smtClean="0"/>
              <a:t>Ta kontakt med veterinær snarest ved mistanke!!!!</a:t>
            </a:r>
          </a:p>
          <a:p>
            <a:pPr marL="0" indent="0">
              <a:buNone/>
            </a:pPr>
            <a:endParaRPr lang="nb-NO" sz="9600" b="1" dirty="0"/>
          </a:p>
        </p:txBody>
      </p:sp>
      <p:pic>
        <p:nvPicPr>
          <p:cNvPr id="5" name="Plassholder for innhold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06811" y="2216054"/>
            <a:ext cx="3859645" cy="3859645"/>
          </a:xfrm>
          <a:prstGeom prst="rect">
            <a:avLst/>
          </a:prstGeom>
          <a:ln>
            <a:noFill/>
          </a:ln>
          <a:effectLst>
            <a:softEdge rad="112500"/>
          </a:effectLst>
        </p:spPr>
      </p:pic>
    </p:spTree>
    <p:extLst>
      <p:ext uri="{BB962C8B-B14F-4D97-AF65-F5344CB8AC3E}">
        <p14:creationId xmlns:p14="http://schemas.microsoft.com/office/powerpoint/2010/main" val="1158962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AniCura</a:t>
            </a:r>
            <a:r>
              <a:rPr lang="nb-NO" dirty="0" smtClean="0"/>
              <a:t> Fana Dyreklinikk</a:t>
            </a:r>
            <a:endParaRPr lang="nb-NO" dirty="0"/>
          </a:p>
        </p:txBody>
      </p:sp>
      <p:sp>
        <p:nvSpPr>
          <p:cNvPr id="3" name="Plassholder for innhold 2"/>
          <p:cNvSpPr>
            <a:spLocks noGrp="1"/>
          </p:cNvSpPr>
          <p:nvPr>
            <p:ph idx="1"/>
          </p:nvPr>
        </p:nvSpPr>
        <p:spPr/>
        <p:txBody>
          <a:bodyPr/>
          <a:lstStyle/>
          <a:p>
            <a:r>
              <a:rPr lang="nb-NO" dirty="0" smtClean="0"/>
              <a:t>Moderne og velutstyrt klinikk, oppstart i 2008</a:t>
            </a:r>
          </a:p>
          <a:p>
            <a:r>
              <a:rPr lang="nb-NO" dirty="0" smtClean="0"/>
              <a:t>4 veterinærer, 3 assistenter</a:t>
            </a:r>
          </a:p>
          <a:p>
            <a:r>
              <a:rPr lang="nb-NO" dirty="0" smtClean="0"/>
              <a:t>Godkjent av Den Norske Veterinærforeningen (DNV)</a:t>
            </a:r>
          </a:p>
          <a:p>
            <a:r>
              <a:rPr lang="nb-NO" dirty="0" smtClean="0"/>
              <a:t>Inngått samarbeid med VFK: </a:t>
            </a:r>
          </a:p>
          <a:p>
            <a:pPr>
              <a:buFont typeface="Arial" panose="020B0604020202020204" pitchFamily="34" charset="0"/>
              <a:buChar char="•"/>
            </a:pPr>
            <a:r>
              <a:rPr lang="nb-NO" dirty="0"/>
              <a:t> </a:t>
            </a:r>
            <a:r>
              <a:rPr lang="nb-NO" dirty="0" smtClean="0"/>
              <a:t>    Gratis resepter</a:t>
            </a:r>
          </a:p>
          <a:p>
            <a:pPr>
              <a:buFont typeface="Arial" panose="020B0604020202020204" pitchFamily="34" charset="0"/>
              <a:buChar char="•"/>
            </a:pPr>
            <a:r>
              <a:rPr lang="nb-NO" dirty="0" smtClean="0"/>
              <a:t>     Gratis tannsjekk</a:t>
            </a:r>
          </a:p>
          <a:p>
            <a:pPr>
              <a:buFont typeface="Arial" panose="020B0604020202020204" pitchFamily="34" charset="0"/>
              <a:buChar char="•"/>
            </a:pPr>
            <a:r>
              <a:rPr lang="nb-NO" dirty="0" smtClean="0"/>
              <a:t>     Rabattert vaksine</a:t>
            </a:r>
          </a:p>
          <a:p>
            <a:pPr>
              <a:buFont typeface="Arial" panose="020B0604020202020204" pitchFamily="34" charset="0"/>
              <a:buChar char="•"/>
            </a:pPr>
            <a:r>
              <a:rPr lang="nb-NO" dirty="0" smtClean="0"/>
              <a:t>     20% rabatt på honoraret ved all behandling + fôr</a:t>
            </a:r>
            <a:endParaRPr lang="nb-NO" dirty="0"/>
          </a:p>
        </p:txBody>
      </p:sp>
      <p:pic>
        <p:nvPicPr>
          <p:cNvPr id="7" name="Bilde 6"/>
          <p:cNvPicPr>
            <a:picLocks noChangeAspect="1"/>
          </p:cNvPicPr>
          <p:nvPr/>
        </p:nvPicPr>
        <p:blipFill rotWithShape="1">
          <a:blip r:embed="rId3">
            <a:extLst>
              <a:ext uri="{28A0092B-C50C-407E-A947-70E740481C1C}">
                <a14:useLocalDpi xmlns:a14="http://schemas.microsoft.com/office/drawing/2010/main" val="0"/>
              </a:ext>
            </a:extLst>
          </a:blip>
          <a:srcRect l="21952" r="21888"/>
          <a:stretch/>
        </p:blipFill>
        <p:spPr>
          <a:xfrm>
            <a:off x="8401955" y="2603500"/>
            <a:ext cx="3157316" cy="3201555"/>
          </a:xfrm>
          <a:prstGeom prst="rect">
            <a:avLst/>
          </a:prstGeom>
        </p:spPr>
      </p:pic>
    </p:spTree>
    <p:extLst>
      <p:ext uri="{BB962C8B-B14F-4D97-AF65-F5344CB8AC3E}">
        <p14:creationId xmlns:p14="http://schemas.microsoft.com/office/powerpoint/2010/main" val="69864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Øyeskade</a:t>
            </a:r>
            <a:endParaRPr lang="nb-NO" dirty="0"/>
          </a:p>
        </p:txBody>
      </p:sp>
      <p:sp>
        <p:nvSpPr>
          <p:cNvPr id="3" name="Plassholder for innhold 2"/>
          <p:cNvSpPr>
            <a:spLocks noGrp="1"/>
          </p:cNvSpPr>
          <p:nvPr>
            <p:ph sz="half" idx="1"/>
          </p:nvPr>
        </p:nvSpPr>
        <p:spPr>
          <a:xfrm>
            <a:off x="1154954" y="2603500"/>
            <a:ext cx="2749226" cy="1773291"/>
          </a:xfrm>
        </p:spPr>
        <p:txBody>
          <a:bodyPr/>
          <a:lstStyle/>
          <a:p>
            <a:r>
              <a:rPr lang="nb-NO" dirty="0" smtClean="0"/>
              <a:t>Stikk/kutt/klor</a:t>
            </a:r>
          </a:p>
          <a:p>
            <a:r>
              <a:rPr lang="nb-NO" dirty="0" smtClean="0"/>
              <a:t>Infeksjon</a:t>
            </a:r>
          </a:p>
          <a:p>
            <a:r>
              <a:rPr lang="nb-NO" dirty="0" smtClean="0"/>
              <a:t>Fremmedlegeme</a:t>
            </a:r>
          </a:p>
          <a:p>
            <a:r>
              <a:rPr lang="nb-NO" dirty="0" smtClean="0"/>
              <a:t>Etseskade</a:t>
            </a:r>
          </a:p>
          <a:p>
            <a:pPr marL="0" indent="0">
              <a:buNone/>
            </a:pPr>
            <a:endParaRPr lang="nb-NO" dirty="0"/>
          </a:p>
        </p:txBody>
      </p:sp>
      <p:sp>
        <p:nvSpPr>
          <p:cNvPr id="4" name="Plassholder for innhold 3"/>
          <p:cNvSpPr>
            <a:spLocks noGrp="1"/>
          </p:cNvSpPr>
          <p:nvPr>
            <p:ph sz="half" idx="2"/>
          </p:nvPr>
        </p:nvSpPr>
        <p:spPr>
          <a:xfrm>
            <a:off x="1154953" y="4376791"/>
            <a:ext cx="3047177" cy="1695379"/>
          </a:xfrm>
        </p:spPr>
        <p:txBody>
          <a:bodyPr/>
          <a:lstStyle/>
          <a:p>
            <a:pPr marL="0" indent="0">
              <a:buNone/>
            </a:pPr>
            <a:r>
              <a:rPr lang="nb-NO" u="sng" dirty="0" smtClean="0"/>
              <a:t>Symptomer: </a:t>
            </a:r>
          </a:p>
          <a:p>
            <a:pPr>
              <a:buFont typeface="Arial" panose="020B0604020202020204" pitchFamily="34" charset="0"/>
              <a:buChar char="•"/>
            </a:pPr>
            <a:r>
              <a:rPr lang="nb-NO" dirty="0" smtClean="0"/>
              <a:t>Rødt, hovent øye</a:t>
            </a:r>
          </a:p>
          <a:p>
            <a:pPr>
              <a:buFont typeface="Arial" panose="020B0604020202020204" pitchFamily="34" charset="0"/>
              <a:buChar char="•"/>
            </a:pPr>
            <a:r>
              <a:rPr lang="nb-NO" dirty="0" smtClean="0"/>
              <a:t>Kniping</a:t>
            </a:r>
          </a:p>
          <a:p>
            <a:pPr>
              <a:buFont typeface="Arial" panose="020B0604020202020204" pitchFamily="34" charset="0"/>
              <a:buChar char="•"/>
            </a:pPr>
            <a:r>
              <a:rPr lang="nb-NO" dirty="0" smtClean="0"/>
              <a:t>Renner mye fra øyet</a:t>
            </a:r>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559" y="3160266"/>
            <a:ext cx="3851953" cy="2567969"/>
          </a:xfrm>
          <a:prstGeom prst="rect">
            <a:avLst/>
          </a:prstGeom>
          <a:ln>
            <a:noFill/>
          </a:ln>
          <a:effectLst>
            <a:softEdge rad="112500"/>
          </a:effectLst>
        </p:spPr>
      </p:pic>
      <p:sp>
        <p:nvSpPr>
          <p:cNvPr id="6" name="Pil høyre 5"/>
          <p:cNvSpPr/>
          <p:nvPr/>
        </p:nvSpPr>
        <p:spPr>
          <a:xfrm>
            <a:off x="3452117" y="4252360"/>
            <a:ext cx="965771" cy="227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515229" y="3904280"/>
            <a:ext cx="3232341" cy="1200329"/>
          </a:xfrm>
          <a:prstGeom prst="rect">
            <a:avLst/>
          </a:prstGeom>
          <a:noFill/>
        </p:spPr>
        <p:txBody>
          <a:bodyPr wrap="square" rtlCol="0">
            <a:spAutoFit/>
          </a:bodyPr>
          <a:lstStyle/>
          <a:p>
            <a:pPr marL="285750" indent="-285750">
              <a:buFont typeface="Wingdings" panose="05000000000000000000" pitchFamily="2" charset="2"/>
              <a:buChar char="v"/>
            </a:pPr>
            <a:r>
              <a:rPr lang="nb-NO" dirty="0" smtClean="0"/>
              <a:t>Spyl øyet grundig med saltvann</a:t>
            </a:r>
          </a:p>
          <a:p>
            <a:pPr marL="285750" indent="-285750">
              <a:buFont typeface="Wingdings" panose="05000000000000000000" pitchFamily="2" charset="2"/>
              <a:buChar char="v"/>
            </a:pPr>
            <a:r>
              <a:rPr lang="nb-NO" dirty="0" smtClean="0"/>
              <a:t>Ta på halskrage</a:t>
            </a:r>
          </a:p>
          <a:p>
            <a:pPr marL="285750" indent="-285750">
              <a:buFont typeface="Wingdings" panose="05000000000000000000" pitchFamily="2" charset="2"/>
              <a:buChar char="v"/>
            </a:pPr>
            <a:r>
              <a:rPr lang="nb-NO" dirty="0" smtClean="0"/>
              <a:t>Oppsøk veterinærhjelp</a:t>
            </a:r>
            <a:endParaRPr lang="nb-NO" dirty="0"/>
          </a:p>
        </p:txBody>
      </p:sp>
    </p:spTree>
    <p:extLst>
      <p:ext uri="{BB962C8B-B14F-4D97-AF65-F5344CB8AC3E}">
        <p14:creationId xmlns:p14="http://schemas.microsoft.com/office/powerpoint/2010/main" val="21900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Hjerte-lunge redning</a:t>
            </a:r>
            <a:endParaRPr lang="nb-NO" dirty="0"/>
          </a:p>
        </p:txBody>
      </p:sp>
      <p:sp>
        <p:nvSpPr>
          <p:cNvPr id="3" name="Plassholder for innhold 2"/>
          <p:cNvSpPr>
            <a:spLocks noGrp="1"/>
          </p:cNvSpPr>
          <p:nvPr>
            <p:ph sz="half" idx="1"/>
          </p:nvPr>
        </p:nvSpPr>
        <p:spPr>
          <a:xfrm>
            <a:off x="519992" y="2381556"/>
            <a:ext cx="7769685" cy="3362135"/>
          </a:xfrm>
        </p:spPr>
        <p:txBody>
          <a:bodyPr/>
          <a:lstStyle/>
          <a:p>
            <a:r>
              <a:rPr lang="nb-NO" sz="2000" dirty="0" smtClean="0"/>
              <a:t>Prioriter alltid – </a:t>
            </a:r>
            <a:r>
              <a:rPr lang="nb-NO" sz="2800" i="1" dirty="0" smtClean="0"/>
              <a:t>ABC</a:t>
            </a:r>
            <a:r>
              <a:rPr lang="nb-NO" sz="2000" dirty="0" smtClean="0"/>
              <a:t>: sjekk av vitale funksjoner! </a:t>
            </a:r>
          </a:p>
          <a:p>
            <a:pPr marL="0" indent="0">
              <a:buNone/>
            </a:pPr>
            <a:endParaRPr lang="nb-NO" dirty="0"/>
          </a:p>
          <a:p>
            <a:r>
              <a:rPr lang="nb-NO" sz="2400" b="1" dirty="0" smtClean="0"/>
              <a:t>A: </a:t>
            </a:r>
            <a:r>
              <a:rPr lang="nb-NO" sz="2400" b="1" dirty="0" err="1" smtClean="0"/>
              <a:t>Airway</a:t>
            </a:r>
            <a:r>
              <a:rPr lang="nb-NO" sz="2400" b="1" dirty="0" smtClean="0"/>
              <a:t> </a:t>
            </a:r>
          </a:p>
          <a:p>
            <a:r>
              <a:rPr lang="nb-NO" sz="2400" b="1" dirty="0" smtClean="0"/>
              <a:t>B: </a:t>
            </a:r>
            <a:r>
              <a:rPr lang="nb-NO" sz="2400" b="1" dirty="0" err="1" smtClean="0"/>
              <a:t>Breathing</a:t>
            </a:r>
            <a:endParaRPr lang="nb-NO" sz="2000" dirty="0" smtClean="0"/>
          </a:p>
          <a:p>
            <a:r>
              <a:rPr lang="nb-NO" sz="2400" b="1" dirty="0" smtClean="0"/>
              <a:t>C: </a:t>
            </a:r>
            <a:r>
              <a:rPr lang="nb-NO" sz="2400" b="1" dirty="0" err="1" smtClean="0"/>
              <a:t>Circulation</a:t>
            </a:r>
            <a:endParaRPr lang="nb-NO" sz="2400" b="1" dirty="0" smtClean="0"/>
          </a:p>
          <a:p>
            <a:pPr marL="0" indent="0">
              <a:buNone/>
            </a:pPr>
            <a:endParaRPr lang="nb-NO" sz="2800" i="1" u="sng" dirty="0" smtClean="0"/>
          </a:p>
        </p:txBody>
      </p:sp>
      <p:sp>
        <p:nvSpPr>
          <p:cNvPr id="4" name="Plassholder for innhold 3"/>
          <p:cNvSpPr>
            <a:spLocks noGrp="1"/>
          </p:cNvSpPr>
          <p:nvPr>
            <p:ph sz="half" idx="2"/>
          </p:nvPr>
        </p:nvSpPr>
        <p:spPr>
          <a:xfrm>
            <a:off x="4737172" y="3309918"/>
            <a:ext cx="4828032" cy="3416300"/>
          </a:xfrm>
        </p:spPr>
        <p:txBody>
          <a:bodyPr/>
          <a:lstStyle/>
          <a:p>
            <a:pPr marL="0" indent="0">
              <a:buNone/>
            </a:pPr>
            <a:r>
              <a:rPr lang="nb-NO" sz="2400" b="1" dirty="0" err="1" smtClean="0"/>
              <a:t>Airway</a:t>
            </a:r>
            <a:r>
              <a:rPr lang="nb-NO" sz="2400" b="1" dirty="0" smtClean="0"/>
              <a:t>: </a:t>
            </a:r>
          </a:p>
          <a:p>
            <a:pPr>
              <a:buFont typeface="Wingdings" charset="2"/>
              <a:buChar char="u"/>
            </a:pPr>
            <a:r>
              <a:rPr lang="nb-NO" dirty="0" smtClean="0"/>
              <a:t>Sørg for frie luftveier</a:t>
            </a:r>
          </a:p>
          <a:p>
            <a:pPr>
              <a:buFont typeface="Wingdings" charset="2"/>
              <a:buChar char="u"/>
            </a:pPr>
            <a:r>
              <a:rPr lang="nb-NO" dirty="0" smtClean="0"/>
              <a:t>Trekk ut tungen, fjern </a:t>
            </a:r>
            <a:r>
              <a:rPr lang="nb-NO" dirty="0" err="1" smtClean="0"/>
              <a:t>evt</a:t>
            </a:r>
            <a:r>
              <a:rPr lang="nb-NO" dirty="0" smtClean="0"/>
              <a:t> fremmedlegeme/oppkast</a:t>
            </a:r>
          </a:p>
          <a:p>
            <a:pPr>
              <a:buFont typeface="Wingdings" charset="2"/>
              <a:buChar char="u"/>
            </a:pPr>
            <a:r>
              <a:rPr lang="nb-NO" dirty="0" smtClean="0"/>
              <a:t>Hold nakken rett</a:t>
            </a:r>
          </a:p>
          <a:p>
            <a:pPr>
              <a:buFont typeface="Wingdings" charset="2"/>
              <a:buChar char="u"/>
            </a:pPr>
            <a:r>
              <a:rPr lang="nb-NO" dirty="0" err="1" smtClean="0"/>
              <a:t>Heimlich</a:t>
            </a:r>
            <a:r>
              <a:rPr lang="nb-NO" dirty="0" smtClean="0"/>
              <a:t> manøver</a:t>
            </a:r>
          </a:p>
          <a:p>
            <a:pPr marL="0" indent="0">
              <a:buNone/>
            </a:pPr>
            <a:endParaRPr lang="nb-NO" dirty="0"/>
          </a:p>
        </p:txBody>
      </p:sp>
      <p:sp>
        <p:nvSpPr>
          <p:cNvPr id="5" name="Right Arrow 4"/>
          <p:cNvSpPr/>
          <p:nvPr/>
        </p:nvSpPr>
        <p:spPr>
          <a:xfrm>
            <a:off x="2575092" y="3349443"/>
            <a:ext cx="2062912" cy="5798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anine-small-abdominal-thrusts-expo-947x10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6534" y="1380575"/>
            <a:ext cx="2324354" cy="2513346"/>
          </a:xfrm>
          <a:prstGeom prst="rect">
            <a:avLst/>
          </a:prstGeom>
          <a:ln>
            <a:noFill/>
          </a:ln>
          <a:effectLst>
            <a:softEdge rad="112500"/>
          </a:effectLst>
        </p:spPr>
      </p:pic>
      <p:pic>
        <p:nvPicPr>
          <p:cNvPr id="7" name="Picture 6" descr="E11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4015" y="3886016"/>
            <a:ext cx="3594490" cy="2695868"/>
          </a:xfrm>
          <a:prstGeom prst="rect">
            <a:avLst/>
          </a:prstGeom>
          <a:ln>
            <a:noFill/>
          </a:ln>
          <a:effectLst>
            <a:softEdge rad="112500"/>
          </a:effectLst>
        </p:spPr>
      </p:pic>
    </p:spTree>
    <p:extLst>
      <p:ext uri="{BB962C8B-B14F-4D97-AF65-F5344CB8AC3E}">
        <p14:creationId xmlns:p14="http://schemas.microsoft.com/office/powerpoint/2010/main" val="1665941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Hjerte-lunge redning</a:t>
            </a:r>
          </a:p>
        </p:txBody>
      </p:sp>
      <p:sp>
        <p:nvSpPr>
          <p:cNvPr id="3" name="Plassholder for innhold 2"/>
          <p:cNvSpPr>
            <a:spLocks noGrp="1"/>
          </p:cNvSpPr>
          <p:nvPr>
            <p:ph sz="half" idx="1"/>
          </p:nvPr>
        </p:nvSpPr>
        <p:spPr/>
        <p:txBody>
          <a:bodyPr/>
          <a:lstStyle/>
          <a:p>
            <a:r>
              <a:rPr lang="nb-NO" sz="2400" b="1" dirty="0"/>
              <a:t>A: </a:t>
            </a:r>
            <a:r>
              <a:rPr lang="nb-NO" sz="2400" b="1" dirty="0" err="1"/>
              <a:t>Airway</a:t>
            </a:r>
            <a:r>
              <a:rPr lang="nb-NO" sz="2400" b="1" dirty="0"/>
              <a:t> </a:t>
            </a:r>
          </a:p>
          <a:p>
            <a:r>
              <a:rPr lang="nb-NO" sz="2400" b="1" dirty="0"/>
              <a:t>B: </a:t>
            </a:r>
            <a:r>
              <a:rPr lang="nb-NO" sz="2400" b="1" dirty="0" err="1"/>
              <a:t>Breathing</a:t>
            </a:r>
            <a:endParaRPr lang="nb-NO" sz="2400" dirty="0"/>
          </a:p>
          <a:p>
            <a:r>
              <a:rPr lang="nb-NO" sz="2400" b="1" dirty="0"/>
              <a:t>C: </a:t>
            </a:r>
            <a:r>
              <a:rPr lang="nb-NO" sz="2400" b="1" dirty="0" err="1"/>
              <a:t>Circulation</a:t>
            </a:r>
            <a:endParaRPr lang="nb-NO" sz="2400" b="1" dirty="0"/>
          </a:p>
          <a:p>
            <a:pPr marL="0" indent="0">
              <a:buNone/>
            </a:pPr>
            <a:endParaRPr lang="nb-NO" dirty="0"/>
          </a:p>
        </p:txBody>
      </p:sp>
      <p:sp>
        <p:nvSpPr>
          <p:cNvPr id="4" name="Plassholder for innhold 3"/>
          <p:cNvSpPr>
            <a:spLocks noGrp="1"/>
          </p:cNvSpPr>
          <p:nvPr>
            <p:ph sz="half" idx="2"/>
          </p:nvPr>
        </p:nvSpPr>
        <p:spPr>
          <a:xfrm>
            <a:off x="4911247" y="2603500"/>
            <a:ext cx="4828032" cy="3416300"/>
          </a:xfrm>
        </p:spPr>
        <p:txBody>
          <a:bodyPr>
            <a:normAutofit/>
          </a:bodyPr>
          <a:lstStyle/>
          <a:p>
            <a:pPr marL="0" indent="0">
              <a:buNone/>
            </a:pPr>
            <a:r>
              <a:rPr lang="nb-NO" sz="2400" b="1" dirty="0" err="1" smtClean="0"/>
              <a:t>Breathing</a:t>
            </a:r>
            <a:r>
              <a:rPr lang="nb-NO" sz="2400" b="1" dirty="0" smtClean="0"/>
              <a:t>: pust!</a:t>
            </a:r>
          </a:p>
          <a:p>
            <a:r>
              <a:rPr lang="nb-NO" sz="2000" dirty="0" smtClean="0"/>
              <a:t>Kunstig åndedrett: 3 sekunds pust</a:t>
            </a:r>
          </a:p>
          <a:p>
            <a:r>
              <a:rPr lang="nb-NO" sz="2000" dirty="0" smtClean="0"/>
              <a:t>10 pust / minutt</a:t>
            </a:r>
          </a:p>
          <a:p>
            <a:pPr marL="0" indent="0">
              <a:buNone/>
            </a:pPr>
            <a:endParaRPr lang="nb-NO" sz="2000" dirty="0" smtClean="0"/>
          </a:p>
          <a:p>
            <a:endParaRPr lang="nb-NO" sz="2000" dirty="0" smtClean="0"/>
          </a:p>
          <a:p>
            <a:endParaRPr lang="nb-NO" sz="2000" dirty="0"/>
          </a:p>
        </p:txBody>
      </p:sp>
      <p:sp>
        <p:nvSpPr>
          <p:cNvPr id="5" name="Right Arrow 4"/>
          <p:cNvSpPr/>
          <p:nvPr/>
        </p:nvSpPr>
        <p:spPr>
          <a:xfrm>
            <a:off x="3782176" y="3028821"/>
            <a:ext cx="1076679" cy="552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2625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70" y="4038908"/>
            <a:ext cx="4328712" cy="2428888"/>
          </a:xfrm>
          <a:prstGeom prst="rect">
            <a:avLst/>
          </a:prstGeom>
          <a:ln>
            <a:noFill/>
          </a:ln>
          <a:effectLst>
            <a:softEdge rad="112500"/>
          </a:effectLst>
        </p:spPr>
      </p:pic>
    </p:spTree>
    <p:extLst>
      <p:ext uri="{BB962C8B-B14F-4D97-AF65-F5344CB8AC3E}">
        <p14:creationId xmlns:p14="http://schemas.microsoft.com/office/powerpoint/2010/main" val="175663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Hjerte-lunge redning</a:t>
            </a:r>
            <a:endParaRPr lang="nb-NO" dirty="0"/>
          </a:p>
        </p:txBody>
      </p:sp>
      <p:sp>
        <p:nvSpPr>
          <p:cNvPr id="3" name="Plassholder for innhold 2"/>
          <p:cNvSpPr>
            <a:spLocks noGrp="1"/>
          </p:cNvSpPr>
          <p:nvPr>
            <p:ph sz="half" idx="1"/>
          </p:nvPr>
        </p:nvSpPr>
        <p:spPr/>
        <p:txBody>
          <a:bodyPr/>
          <a:lstStyle/>
          <a:p>
            <a:r>
              <a:rPr lang="nb-NO" sz="2400" b="1" dirty="0"/>
              <a:t>A: </a:t>
            </a:r>
            <a:r>
              <a:rPr lang="nb-NO" sz="2400" b="1" dirty="0" err="1"/>
              <a:t>Airway</a:t>
            </a:r>
            <a:r>
              <a:rPr lang="nb-NO" sz="2400" b="1" dirty="0"/>
              <a:t> </a:t>
            </a:r>
          </a:p>
          <a:p>
            <a:r>
              <a:rPr lang="nb-NO" sz="2400" b="1" dirty="0"/>
              <a:t>B: </a:t>
            </a:r>
            <a:r>
              <a:rPr lang="nb-NO" sz="2400" b="1" dirty="0" err="1"/>
              <a:t>Breathing</a:t>
            </a:r>
            <a:endParaRPr lang="nb-NO" sz="2400" dirty="0"/>
          </a:p>
          <a:p>
            <a:r>
              <a:rPr lang="nb-NO" sz="2400" b="1" dirty="0"/>
              <a:t>C: </a:t>
            </a:r>
            <a:r>
              <a:rPr lang="nb-NO" sz="2400" b="1" dirty="0" err="1"/>
              <a:t>Circulation</a:t>
            </a:r>
            <a:endParaRPr lang="nb-NO" sz="2400" b="1" dirty="0"/>
          </a:p>
          <a:p>
            <a:pPr marL="0" indent="0">
              <a:buNone/>
            </a:pPr>
            <a:endParaRPr lang="nb-NO" dirty="0"/>
          </a:p>
        </p:txBody>
      </p:sp>
      <p:sp>
        <p:nvSpPr>
          <p:cNvPr id="4" name="Plassholder for innhold 3"/>
          <p:cNvSpPr>
            <a:spLocks noGrp="1"/>
          </p:cNvSpPr>
          <p:nvPr>
            <p:ph sz="half" idx="2"/>
          </p:nvPr>
        </p:nvSpPr>
        <p:spPr>
          <a:xfrm>
            <a:off x="5205657" y="3005667"/>
            <a:ext cx="4828032" cy="3416300"/>
          </a:xfrm>
        </p:spPr>
        <p:txBody>
          <a:bodyPr/>
          <a:lstStyle/>
          <a:p>
            <a:pPr marL="0" indent="0">
              <a:buNone/>
            </a:pPr>
            <a:r>
              <a:rPr lang="nb-NO" sz="2400" b="1" dirty="0" err="1" smtClean="0"/>
              <a:t>Circulation</a:t>
            </a:r>
            <a:r>
              <a:rPr lang="nb-NO" sz="2400" b="1" dirty="0" smtClean="0"/>
              <a:t>: Puls!</a:t>
            </a:r>
          </a:p>
          <a:p>
            <a:r>
              <a:rPr lang="nb-NO" sz="2000" dirty="0" err="1" smtClean="0"/>
              <a:t>Hjertekompressjoner</a:t>
            </a:r>
            <a:endParaRPr lang="nb-NO" sz="2000" dirty="0" smtClean="0"/>
          </a:p>
          <a:p>
            <a:r>
              <a:rPr lang="nb-NO" sz="2000" dirty="0" err="1" smtClean="0"/>
              <a:t>Staying</a:t>
            </a:r>
            <a:r>
              <a:rPr lang="nb-NO" sz="2000" dirty="0" smtClean="0"/>
              <a:t> </a:t>
            </a:r>
            <a:r>
              <a:rPr lang="nb-NO" sz="2000" dirty="0" err="1" smtClean="0"/>
              <a:t>alive</a:t>
            </a:r>
            <a:r>
              <a:rPr lang="nb-NO" sz="2000" dirty="0" smtClean="0"/>
              <a:t>!</a:t>
            </a:r>
          </a:p>
          <a:p>
            <a:r>
              <a:rPr lang="nb-NO" sz="2000" dirty="0" smtClean="0"/>
              <a:t>2 pump i sekundet</a:t>
            </a:r>
          </a:p>
          <a:p>
            <a:r>
              <a:rPr lang="nb-NO" sz="2000" dirty="0" smtClean="0"/>
              <a:t>Hold hunden varm (varmeflaske, tepper, </a:t>
            </a:r>
            <a:r>
              <a:rPr lang="nb-NO" sz="2000" dirty="0" err="1" smtClean="0"/>
              <a:t>etc</a:t>
            </a:r>
            <a:r>
              <a:rPr lang="nb-NO" sz="2000" dirty="0" smtClean="0"/>
              <a:t>)</a:t>
            </a:r>
          </a:p>
          <a:p>
            <a:r>
              <a:rPr lang="nb-NO" sz="2000" dirty="0" smtClean="0"/>
              <a:t>Sjekk vitale funksjoner – PRIORITER PULSEN!! Få hjelp!!</a:t>
            </a:r>
            <a:endParaRPr lang="nb-NO" sz="2000" dirty="0"/>
          </a:p>
        </p:txBody>
      </p:sp>
      <p:sp>
        <p:nvSpPr>
          <p:cNvPr id="5" name="Right Arrow 4"/>
          <p:cNvSpPr/>
          <p:nvPr/>
        </p:nvSpPr>
        <p:spPr>
          <a:xfrm>
            <a:off x="3876035" y="3459114"/>
            <a:ext cx="1140466" cy="745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Bilde 5" descr="06f3fa27e45f163f6a84939765ab5e37_-file-type-staying-alive-clipart_300-29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667" y="1670050"/>
            <a:ext cx="2857500" cy="2838450"/>
          </a:xfrm>
          <a:prstGeom prst="rect">
            <a:avLst/>
          </a:prstGeom>
          <a:ln>
            <a:noFill/>
          </a:ln>
          <a:effectLst>
            <a:softEdge rad="112500"/>
          </a:effectLst>
        </p:spPr>
      </p:pic>
    </p:spTree>
    <p:extLst>
      <p:ext uri="{BB962C8B-B14F-4D97-AF65-F5344CB8AC3E}">
        <p14:creationId xmlns:p14="http://schemas.microsoft.com/office/powerpoint/2010/main" val="407536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Førstehjelpssett</a:t>
            </a:r>
            <a:endParaRPr lang="nb-NO" dirty="0"/>
          </a:p>
        </p:txBody>
      </p:sp>
      <p:sp>
        <p:nvSpPr>
          <p:cNvPr id="4" name="Plassholder for innhold 3"/>
          <p:cNvSpPr>
            <a:spLocks noGrp="1"/>
          </p:cNvSpPr>
          <p:nvPr>
            <p:ph sz="half" idx="2"/>
          </p:nvPr>
        </p:nvSpPr>
        <p:spPr>
          <a:xfrm>
            <a:off x="740840" y="2116667"/>
            <a:ext cx="7298419" cy="4762500"/>
          </a:xfrm>
        </p:spPr>
        <p:txBody>
          <a:bodyPr>
            <a:normAutofit fontScale="85000" lnSpcReduction="20000"/>
          </a:bodyPr>
          <a:lstStyle/>
          <a:p>
            <a:r>
              <a:rPr lang="nb-NO" sz="2400" dirty="0" smtClean="0"/>
              <a:t>Hansker</a:t>
            </a:r>
            <a:endParaRPr lang="nb-NO" sz="2400" dirty="0"/>
          </a:p>
          <a:p>
            <a:r>
              <a:rPr lang="nb-NO" sz="2400" dirty="0"/>
              <a:t>Bandasje</a:t>
            </a:r>
          </a:p>
          <a:p>
            <a:r>
              <a:rPr lang="nb-NO" sz="2400" dirty="0" smtClean="0"/>
              <a:t>Kompresser</a:t>
            </a:r>
          </a:p>
          <a:p>
            <a:r>
              <a:rPr lang="nb-NO" sz="2400" dirty="0" smtClean="0">
                <a:solidFill>
                  <a:srgbClr val="000000"/>
                </a:solidFill>
              </a:rPr>
              <a:t>Tau (</a:t>
            </a:r>
            <a:r>
              <a:rPr lang="nb-NO" sz="2400" dirty="0" err="1" smtClean="0">
                <a:solidFill>
                  <a:srgbClr val="000000"/>
                </a:solidFill>
              </a:rPr>
              <a:t>torniquet</a:t>
            </a:r>
            <a:r>
              <a:rPr lang="nb-NO" sz="2400" dirty="0" smtClean="0">
                <a:solidFill>
                  <a:srgbClr val="000000"/>
                </a:solidFill>
              </a:rPr>
              <a:t>/munnsperre)</a:t>
            </a:r>
          </a:p>
          <a:p>
            <a:r>
              <a:rPr lang="nb-NO" sz="2400" dirty="0" err="1" smtClean="0"/>
              <a:t>Sårrens</a:t>
            </a:r>
            <a:r>
              <a:rPr lang="nb-NO" sz="2400" dirty="0" smtClean="0"/>
              <a:t> (eks </a:t>
            </a:r>
            <a:r>
              <a:rPr lang="nb-NO" sz="2400" dirty="0" err="1" smtClean="0">
                <a:solidFill>
                  <a:schemeClr val="tx1"/>
                </a:solidFill>
              </a:rPr>
              <a:t>Hibiscrub</a:t>
            </a:r>
            <a:r>
              <a:rPr lang="nb-NO" sz="2400" dirty="0" smtClean="0">
                <a:solidFill>
                  <a:schemeClr val="tx1"/>
                </a:solidFill>
              </a:rPr>
              <a:t> e</a:t>
            </a:r>
            <a:r>
              <a:rPr lang="nb-NO" sz="2400" dirty="0" smtClean="0"/>
              <a:t>ller </a:t>
            </a:r>
            <a:r>
              <a:rPr lang="nb-NO" sz="2400" dirty="0" err="1" smtClean="0"/>
              <a:t>Pyrisept</a:t>
            </a:r>
            <a:r>
              <a:rPr lang="nb-NO" sz="2400" dirty="0" smtClean="0"/>
              <a:t>)</a:t>
            </a:r>
          </a:p>
          <a:p>
            <a:r>
              <a:rPr lang="nb-NO" sz="2400" dirty="0" smtClean="0"/>
              <a:t>Fysiologisk saltvann (0,9% </a:t>
            </a:r>
            <a:r>
              <a:rPr lang="nb-NO" sz="2400" dirty="0" err="1" smtClean="0"/>
              <a:t>NaCl</a:t>
            </a:r>
            <a:r>
              <a:rPr lang="nb-NO" sz="2400" dirty="0" smtClean="0"/>
              <a:t>)</a:t>
            </a:r>
          </a:p>
          <a:p>
            <a:r>
              <a:rPr lang="nb-NO" sz="2400" dirty="0" smtClean="0"/>
              <a:t>Saks (ideelt bandasjesaks)</a:t>
            </a:r>
          </a:p>
          <a:p>
            <a:r>
              <a:rPr lang="nb-NO" sz="2400" dirty="0" smtClean="0"/>
              <a:t>Pinsett</a:t>
            </a:r>
          </a:p>
          <a:p>
            <a:r>
              <a:rPr lang="nb-NO" sz="2400" dirty="0" smtClean="0"/>
              <a:t>Potesokker</a:t>
            </a:r>
          </a:p>
          <a:p>
            <a:r>
              <a:rPr lang="nb-NO" sz="2400" dirty="0" smtClean="0"/>
              <a:t>Brekkmiddel: Salt/hydrogen peroksid</a:t>
            </a:r>
          </a:p>
          <a:p>
            <a:r>
              <a:rPr lang="nb-NO" sz="2400" dirty="0" smtClean="0"/>
              <a:t>Kjølepose</a:t>
            </a:r>
          </a:p>
          <a:p>
            <a:r>
              <a:rPr lang="nb-NO" sz="2400" dirty="0" err="1" smtClean="0"/>
              <a:t>Prednisolon</a:t>
            </a:r>
            <a:r>
              <a:rPr lang="nb-NO" sz="2400" dirty="0" smtClean="0"/>
              <a:t> tablett (kun ved luftveishevelser)</a:t>
            </a:r>
          </a:p>
        </p:txBody>
      </p:sp>
      <p:pic>
        <p:nvPicPr>
          <p:cNvPr id="11" name="Bilde 10" descr="article-dog-first-aid.ashx.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166" y="2624668"/>
            <a:ext cx="4928291" cy="3280834"/>
          </a:xfrm>
          <a:prstGeom prst="rect">
            <a:avLst/>
          </a:prstGeom>
          <a:ln>
            <a:noFill/>
          </a:ln>
          <a:effectLst>
            <a:softEdge rad="112500"/>
          </a:effectLst>
        </p:spPr>
      </p:pic>
    </p:spTree>
    <p:extLst>
      <p:ext uri="{BB962C8B-B14F-4D97-AF65-F5344CB8AC3E}">
        <p14:creationId xmlns:p14="http://schemas.microsoft.com/office/powerpoint/2010/main" val="212217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2010_4_helse_009-2.jpg"/>
          <p:cNvPicPr>
            <a:picLocks noChangeAspect="1"/>
          </p:cNvPicPr>
          <p:nvPr/>
        </p:nvPicPr>
        <p:blipFill rotWithShape="1">
          <a:blip r:embed="rId3">
            <a:extLst>
              <a:ext uri="{28A0092B-C50C-407E-A947-70E740481C1C}">
                <a14:useLocalDpi xmlns:a14="http://schemas.microsoft.com/office/drawing/2010/main" val="0"/>
              </a:ext>
            </a:extLst>
          </a:blip>
          <a:srcRect l="1670" t="9941"/>
          <a:stretch/>
        </p:blipFill>
        <p:spPr>
          <a:xfrm>
            <a:off x="1611351" y="1460500"/>
            <a:ext cx="9183648" cy="4446541"/>
          </a:xfrm>
          <a:prstGeom prst="rect">
            <a:avLst/>
          </a:prstGeom>
          <a:ln>
            <a:noFill/>
          </a:ln>
          <a:effectLst>
            <a:softEdge rad="112500"/>
          </a:effectLst>
        </p:spPr>
      </p:pic>
    </p:spTree>
    <p:extLst>
      <p:ext uri="{BB962C8B-B14F-4D97-AF65-F5344CB8AC3E}">
        <p14:creationId xmlns:p14="http://schemas.microsoft.com/office/powerpoint/2010/main" val="3149273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6" y="2679191"/>
            <a:ext cx="4978716" cy="2673645"/>
          </a:xfrm>
        </p:spPr>
        <p:txBody>
          <a:bodyPr/>
          <a:lstStyle/>
          <a:p>
            <a:r>
              <a:rPr lang="en-US" sz="4400" dirty="0" err="1" smtClean="0"/>
              <a:t>Spørsmål</a:t>
            </a:r>
            <a:r>
              <a:rPr lang="en-US" sz="4400" dirty="0" smtClean="0"/>
              <a:t>? </a:t>
            </a:r>
            <a:r>
              <a:rPr lang="en-US" sz="4400" dirty="0" smtClean="0">
                <a:sym typeface="Wingdings"/>
              </a:rPr>
              <a:t></a:t>
            </a:r>
            <a:endParaRPr lang="en-US" sz="4400" dirty="0"/>
          </a:p>
        </p:txBody>
      </p:sp>
      <p:sp>
        <p:nvSpPr>
          <p:cNvPr id="6" name="Content Placeholder 5"/>
          <p:cNvSpPr>
            <a:spLocks noGrp="1"/>
          </p:cNvSpPr>
          <p:nvPr>
            <p:ph type="body" idx="1"/>
          </p:nvPr>
        </p:nvSpPr>
        <p:spPr/>
        <p:txBody>
          <a:bodyPr>
            <a:normAutofit/>
          </a:bodyPr>
          <a:lstStyle/>
          <a:p>
            <a:endParaRPr lang="en-US" sz="2800" b="1" dirty="0"/>
          </a:p>
          <a:p>
            <a:pPr marL="0" indent="0">
              <a:buNone/>
            </a:pPr>
            <a:endParaRPr lang="en-US" sz="2800" b="1" dirty="0"/>
          </a:p>
        </p:txBody>
      </p:sp>
      <p:pic>
        <p:nvPicPr>
          <p:cNvPr id="2" name="Bilde 1" descr="9383dea36c7daa44d16bc70d8ee1046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735" y="1227666"/>
            <a:ext cx="3657599" cy="4536556"/>
          </a:xfrm>
          <a:prstGeom prst="rect">
            <a:avLst/>
          </a:prstGeom>
          <a:ln>
            <a:noFill/>
          </a:ln>
          <a:effectLst>
            <a:softEdge rad="112500"/>
          </a:effectLst>
        </p:spPr>
      </p:pic>
    </p:spTree>
    <p:extLst>
      <p:ext uri="{BB962C8B-B14F-4D97-AF65-F5344CB8AC3E}">
        <p14:creationId xmlns:p14="http://schemas.microsoft.com/office/powerpoint/2010/main" val="74689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Oversikt</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Huggormbitt</a:t>
            </a:r>
          </a:p>
          <a:p>
            <a:r>
              <a:rPr lang="nb-NO" dirty="0" smtClean="0"/>
              <a:t>Kuttskader</a:t>
            </a:r>
          </a:p>
          <a:p>
            <a:r>
              <a:rPr lang="nb-NO" dirty="0" smtClean="0"/>
              <a:t>Benbrudd</a:t>
            </a:r>
          </a:p>
          <a:p>
            <a:r>
              <a:rPr lang="nb-NO" dirty="0" smtClean="0"/>
              <a:t>Forgiftning</a:t>
            </a:r>
          </a:p>
          <a:p>
            <a:r>
              <a:rPr lang="nb-NO" dirty="0" smtClean="0"/>
              <a:t>Akutt gastroenteritt</a:t>
            </a:r>
          </a:p>
          <a:p>
            <a:r>
              <a:rPr lang="nb-NO" dirty="0" smtClean="0"/>
              <a:t>Magedreining</a:t>
            </a:r>
          </a:p>
          <a:p>
            <a:r>
              <a:rPr lang="nb-NO" dirty="0" smtClean="0"/>
              <a:t>Øyeskader</a:t>
            </a:r>
          </a:p>
          <a:p>
            <a:r>
              <a:rPr lang="nb-NO" dirty="0" smtClean="0"/>
              <a:t>Hjerte – lungeredning</a:t>
            </a:r>
          </a:p>
          <a:p>
            <a:endParaRPr lang="nb-NO" dirty="0"/>
          </a:p>
          <a:p>
            <a:pPr marL="0" indent="0">
              <a:buNone/>
            </a:pPr>
            <a:r>
              <a:rPr lang="nb-NO" b="1" dirty="0" smtClean="0"/>
              <a:t>Spør gjerne underveis!</a:t>
            </a:r>
            <a:endParaRPr lang="nb-NO" b="1" dirty="0"/>
          </a:p>
          <a:p>
            <a:endParaRPr lang="nb-NO" dirty="0"/>
          </a:p>
        </p:txBody>
      </p:sp>
      <p:pic>
        <p:nvPicPr>
          <p:cNvPr id="5" name="Bilde 4"/>
          <p:cNvPicPr>
            <a:picLocks noChangeAspect="1"/>
          </p:cNvPicPr>
          <p:nvPr/>
        </p:nvPicPr>
        <p:blipFill rotWithShape="1">
          <a:blip r:embed="rId3">
            <a:extLst>
              <a:ext uri="{28A0092B-C50C-407E-A947-70E740481C1C}">
                <a14:useLocalDpi xmlns:a14="http://schemas.microsoft.com/office/drawing/2010/main" val="0"/>
              </a:ext>
            </a:extLst>
          </a:blip>
          <a:srcRect l="18363" r="5954"/>
          <a:stretch/>
        </p:blipFill>
        <p:spPr>
          <a:xfrm>
            <a:off x="5817165" y="2603500"/>
            <a:ext cx="3844636" cy="3810000"/>
          </a:xfrm>
          <a:prstGeom prst="rect">
            <a:avLst/>
          </a:prstGeom>
          <a:ln>
            <a:noFill/>
          </a:ln>
          <a:effectLst>
            <a:softEdge rad="112500"/>
          </a:effectLst>
        </p:spPr>
      </p:pic>
    </p:spTree>
    <p:extLst>
      <p:ext uri="{BB962C8B-B14F-4D97-AF65-F5344CB8AC3E}">
        <p14:creationId xmlns:p14="http://schemas.microsoft.com/office/powerpoint/2010/main" val="720577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Huggormen</a:t>
            </a:r>
            <a:endParaRPr lang="nb-NO" dirty="0"/>
          </a:p>
        </p:txBody>
      </p:sp>
      <p:sp>
        <p:nvSpPr>
          <p:cNvPr id="3" name="Plassholder for innhold 2"/>
          <p:cNvSpPr>
            <a:spLocks noGrp="1"/>
          </p:cNvSpPr>
          <p:nvPr>
            <p:ph sz="half" idx="1"/>
          </p:nvPr>
        </p:nvSpPr>
        <p:spPr/>
        <p:txBody>
          <a:bodyPr/>
          <a:lstStyle/>
          <a:p>
            <a:r>
              <a:rPr lang="nb-NO" sz="2400" dirty="0" err="1" smtClean="0"/>
              <a:t>Vipera</a:t>
            </a:r>
            <a:r>
              <a:rPr lang="nb-NO" sz="2400" dirty="0" smtClean="0"/>
              <a:t> berus – den eneste giftige slangen i Norge</a:t>
            </a:r>
          </a:p>
          <a:p>
            <a:r>
              <a:rPr lang="nb-NO" sz="2400" dirty="0" smtClean="0"/>
              <a:t>Minst 30% av huggormer </a:t>
            </a:r>
          </a:p>
          <a:p>
            <a:pPr marL="0" indent="0">
              <a:buNone/>
            </a:pPr>
            <a:r>
              <a:rPr lang="nb-NO" sz="2400" dirty="0"/>
              <a:t> </a:t>
            </a:r>
            <a:r>
              <a:rPr lang="nb-NO" sz="2400" dirty="0" smtClean="0"/>
              <a:t>   er tørre</a:t>
            </a:r>
          </a:p>
          <a:p>
            <a:r>
              <a:rPr lang="nb-NO" sz="2400" dirty="0" smtClean="0"/>
              <a:t>De yngste er mest farlig!</a:t>
            </a:r>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986" y="2603500"/>
            <a:ext cx="5238750" cy="3686175"/>
          </a:xfrm>
          <a:prstGeom prst="rect">
            <a:avLst/>
          </a:prstGeom>
          <a:ln>
            <a:noFill/>
          </a:ln>
          <a:effectLst>
            <a:softEdge rad="112500"/>
          </a:effectLst>
        </p:spPr>
      </p:pic>
    </p:spTree>
    <p:extLst>
      <p:ext uri="{BB962C8B-B14F-4D97-AF65-F5344CB8AC3E}">
        <p14:creationId xmlns:p14="http://schemas.microsoft.com/office/powerpoint/2010/main" val="3752305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Symptomer: huggormbitt</a:t>
            </a:r>
            <a:endParaRPr lang="nb-NO" dirty="0"/>
          </a:p>
        </p:txBody>
      </p:sp>
      <p:sp>
        <p:nvSpPr>
          <p:cNvPr id="3" name="Plassholder for innhold 2"/>
          <p:cNvSpPr>
            <a:spLocks noGrp="1"/>
          </p:cNvSpPr>
          <p:nvPr>
            <p:ph sz="half" idx="1"/>
          </p:nvPr>
        </p:nvSpPr>
        <p:spPr>
          <a:xfrm>
            <a:off x="834887" y="2425149"/>
            <a:ext cx="5167977" cy="3793436"/>
          </a:xfrm>
        </p:spPr>
        <p:txBody>
          <a:bodyPr>
            <a:normAutofit fontScale="85000" lnSpcReduction="10000"/>
          </a:bodyPr>
          <a:lstStyle/>
          <a:p>
            <a:r>
              <a:rPr lang="nb-NO" dirty="0" smtClean="0"/>
              <a:t>Akutte forandringer: </a:t>
            </a:r>
          </a:p>
          <a:p>
            <a:pPr>
              <a:buFont typeface="Courier New" panose="02070309020205020404" pitchFamily="49" charset="0"/>
              <a:buChar char="o"/>
            </a:pPr>
            <a:r>
              <a:rPr lang="nb-NO" dirty="0" smtClean="0"/>
              <a:t>Hevelse </a:t>
            </a:r>
            <a:r>
              <a:rPr lang="nb-NO" dirty="0"/>
              <a:t>i området av </a:t>
            </a:r>
            <a:r>
              <a:rPr lang="nb-NO" dirty="0" smtClean="0"/>
              <a:t>bitt </a:t>
            </a:r>
            <a:r>
              <a:rPr lang="mr-IN" dirty="0" smtClean="0"/>
              <a:t>–</a:t>
            </a:r>
            <a:r>
              <a:rPr lang="nb-NO" dirty="0" smtClean="0"/>
              <a:t> </a:t>
            </a:r>
            <a:r>
              <a:rPr lang="nb-NO" dirty="0" err="1" smtClean="0"/>
              <a:t>smertfullt</a:t>
            </a:r>
            <a:r>
              <a:rPr lang="nb-NO" dirty="0" smtClean="0"/>
              <a:t>!</a:t>
            </a:r>
          </a:p>
          <a:p>
            <a:pPr>
              <a:buFont typeface="Courier New" panose="02070309020205020404" pitchFamily="49" charset="0"/>
              <a:buChar char="o"/>
            </a:pPr>
            <a:r>
              <a:rPr lang="nb-NO" dirty="0" smtClean="0"/>
              <a:t>Opphovnet ansikt</a:t>
            </a:r>
          </a:p>
          <a:p>
            <a:pPr>
              <a:buFont typeface="Courier New" panose="02070309020205020404" pitchFamily="49" charset="0"/>
              <a:buChar char="o"/>
            </a:pPr>
            <a:r>
              <a:rPr lang="nb-NO" dirty="0" smtClean="0"/>
              <a:t>Slapp </a:t>
            </a:r>
            <a:r>
              <a:rPr lang="nb-NO" dirty="0"/>
              <a:t>og endret </a:t>
            </a:r>
            <a:r>
              <a:rPr lang="nb-NO" dirty="0" smtClean="0"/>
              <a:t>atferd</a:t>
            </a:r>
          </a:p>
          <a:p>
            <a:pPr marL="0" indent="0">
              <a:buNone/>
            </a:pPr>
            <a:endParaRPr lang="nb-NO" dirty="0"/>
          </a:p>
          <a:p>
            <a:r>
              <a:rPr lang="nb-NO" dirty="0" smtClean="0"/>
              <a:t>Flere timer etter bitt: </a:t>
            </a:r>
          </a:p>
          <a:p>
            <a:pPr>
              <a:buFont typeface="Courier New" panose="02070309020205020404" pitchFamily="49" charset="0"/>
              <a:buChar char="o"/>
            </a:pPr>
            <a:r>
              <a:rPr lang="nb-NO" dirty="0" smtClean="0"/>
              <a:t>Sår i hud og omliggende vev ved bittlokasjon</a:t>
            </a:r>
          </a:p>
          <a:p>
            <a:pPr>
              <a:buFont typeface="Courier New" panose="02070309020205020404" pitchFamily="49" charset="0"/>
              <a:buChar char="o"/>
            </a:pPr>
            <a:r>
              <a:rPr lang="nb-NO" dirty="0" smtClean="0"/>
              <a:t>Nedbrutt muskelvev = belastning på nyre og lever</a:t>
            </a:r>
            <a:endParaRPr lang="nb-NO" dirty="0"/>
          </a:p>
          <a:p>
            <a:pPr>
              <a:buFont typeface="Courier New" panose="02070309020205020404" pitchFamily="49" charset="0"/>
              <a:buChar char="o"/>
            </a:pPr>
            <a:r>
              <a:rPr lang="nb-NO" dirty="0" smtClean="0"/>
              <a:t>Blodtrykksfall og systemisk organsvikt</a:t>
            </a:r>
          </a:p>
          <a:p>
            <a:endParaRPr lang="nb-NO" dirty="0"/>
          </a:p>
          <a:p>
            <a:r>
              <a:rPr lang="nb-NO" sz="2400" b="1" dirty="0" smtClean="0"/>
              <a:t>Ta kontakt med veterinær!!</a:t>
            </a:r>
            <a:endParaRPr lang="nb-NO" sz="2400" b="1" dirty="0"/>
          </a:p>
          <a:p>
            <a:endParaRPr lang="nb-NO" dirty="0"/>
          </a:p>
        </p:txBody>
      </p:sp>
      <p:pic>
        <p:nvPicPr>
          <p:cNvPr id="5" name="Plassholder for innhold 4"/>
          <p:cNvPicPr>
            <a:picLocks noGrp="1" noChangeAspect="1"/>
          </p:cNvPicPr>
          <p:nvPr>
            <p:ph sz="half" idx="2"/>
          </p:nvPr>
        </p:nvPicPr>
        <p:blipFill>
          <a:blip r:embed="rId3"/>
          <a:stretch>
            <a:fillRect/>
          </a:stretch>
        </p:blipFill>
        <p:spPr>
          <a:xfrm>
            <a:off x="6998683" y="1321308"/>
            <a:ext cx="3516915" cy="5355130"/>
          </a:xfrm>
          <a:prstGeom prst="rect">
            <a:avLst/>
          </a:prstGeom>
          <a:ln>
            <a:noFill/>
          </a:ln>
          <a:effectLst>
            <a:softEdge rad="112500"/>
          </a:effectLst>
        </p:spPr>
      </p:pic>
    </p:spTree>
    <p:extLst>
      <p:ext uri="{BB962C8B-B14F-4D97-AF65-F5344CB8AC3E}">
        <p14:creationId xmlns:p14="http://schemas.microsoft.com/office/powerpoint/2010/main" val="59874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rotWithShape="1">
          <a:blip r:embed="rId3">
            <a:extLst>
              <a:ext uri="{28A0092B-C50C-407E-A947-70E740481C1C}">
                <a14:useLocalDpi xmlns:a14="http://schemas.microsoft.com/office/drawing/2010/main" val="0"/>
              </a:ext>
            </a:extLst>
          </a:blip>
          <a:srcRect r="12911"/>
          <a:stretch/>
        </p:blipFill>
        <p:spPr>
          <a:xfrm>
            <a:off x="1412292" y="1465086"/>
            <a:ext cx="5325255" cy="4068447"/>
          </a:xfrm>
          <a:prstGeom prst="rect">
            <a:avLst/>
          </a:prstGeom>
          <a:ln>
            <a:noFill/>
          </a:ln>
          <a:effectLst>
            <a:softEdge rad="112500"/>
          </a:effectLst>
        </p:spPr>
      </p:pic>
      <p:pic>
        <p:nvPicPr>
          <p:cNvPr id="6" name="Bilde 5"/>
          <p:cNvPicPr>
            <a:picLocks noChangeAspect="1"/>
          </p:cNvPicPr>
          <p:nvPr/>
        </p:nvPicPr>
        <p:blipFill rotWithShape="1">
          <a:blip r:embed="rId4">
            <a:extLst>
              <a:ext uri="{28A0092B-C50C-407E-A947-70E740481C1C}">
                <a14:useLocalDpi xmlns:a14="http://schemas.microsoft.com/office/drawing/2010/main" val="0"/>
              </a:ext>
            </a:extLst>
          </a:blip>
          <a:srcRect l="11302" t="14517" r="10040"/>
          <a:stretch/>
        </p:blipFill>
        <p:spPr>
          <a:xfrm>
            <a:off x="6982693" y="991868"/>
            <a:ext cx="3034145" cy="4955832"/>
          </a:xfrm>
          <a:prstGeom prst="rect">
            <a:avLst/>
          </a:prstGeom>
          <a:ln>
            <a:noFill/>
          </a:ln>
          <a:effectLst>
            <a:softEdge rad="112500"/>
          </a:effectLst>
        </p:spPr>
      </p:pic>
    </p:spTree>
    <p:extLst>
      <p:ext uri="{BB962C8B-B14F-4D97-AF65-F5344CB8AC3E}">
        <p14:creationId xmlns:p14="http://schemas.microsoft.com/office/powerpoint/2010/main" val="1456242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Behandling huggormbitt</a:t>
            </a:r>
            <a:endParaRPr lang="nb-NO" dirty="0"/>
          </a:p>
        </p:txBody>
      </p:sp>
      <p:sp>
        <p:nvSpPr>
          <p:cNvPr id="3" name="Plassholder for innhold 2"/>
          <p:cNvSpPr>
            <a:spLocks noGrp="1"/>
          </p:cNvSpPr>
          <p:nvPr>
            <p:ph sz="half" idx="1"/>
          </p:nvPr>
        </p:nvSpPr>
        <p:spPr>
          <a:xfrm>
            <a:off x="838199" y="2524991"/>
            <a:ext cx="10678297" cy="4351338"/>
          </a:xfrm>
        </p:spPr>
        <p:txBody>
          <a:bodyPr>
            <a:normAutofit/>
          </a:bodyPr>
          <a:lstStyle/>
          <a:p>
            <a:r>
              <a:rPr lang="nb-NO" sz="2400" dirty="0" smtClean="0"/>
              <a:t>Ved mistanke eller sett huggormbitt: </a:t>
            </a:r>
          </a:p>
          <a:p>
            <a:pPr marL="0" indent="0">
              <a:buNone/>
            </a:pPr>
            <a:r>
              <a:rPr lang="nb-NO" sz="2400" b="1" dirty="0" smtClean="0"/>
              <a:t>  </a:t>
            </a:r>
            <a:r>
              <a:rPr lang="nb-NO" sz="2400" b="1" dirty="0"/>
              <a:t> </a:t>
            </a:r>
            <a:r>
              <a:rPr lang="nb-NO" sz="2400" b="1" dirty="0" smtClean="0"/>
              <a:t>  Skyndt deg til veterinær!</a:t>
            </a:r>
          </a:p>
          <a:p>
            <a:r>
              <a:rPr lang="nb-NO" sz="2400" dirty="0" smtClean="0"/>
              <a:t>Minimer hundens aktivitetsnivå</a:t>
            </a:r>
          </a:p>
          <a:p>
            <a:r>
              <a:rPr lang="nb-NO" sz="2400" dirty="0" smtClean="0"/>
              <a:t>Gi små porsjoner med vann jevnlig</a:t>
            </a:r>
          </a:p>
          <a:p>
            <a:r>
              <a:rPr lang="nb-NO" sz="2400" dirty="0" err="1" smtClean="0"/>
              <a:t>Prednisolon</a:t>
            </a:r>
            <a:r>
              <a:rPr lang="nb-NO" sz="2400" dirty="0" smtClean="0"/>
              <a:t> skal KUN gis dersom hevelse rundt luftveier. </a:t>
            </a:r>
          </a:p>
          <a:p>
            <a:pPr marL="0" indent="0">
              <a:buNone/>
            </a:pPr>
            <a:endParaRPr lang="nb-NO" sz="2400" dirty="0" smtClean="0"/>
          </a:p>
          <a:p>
            <a:pPr marL="0" indent="0">
              <a:buNone/>
            </a:pPr>
            <a:r>
              <a:rPr lang="nb-NO" sz="4000" i="1" u="sng" dirty="0" smtClean="0"/>
              <a:t>Ta kontakt med veterinær med en gang!!</a:t>
            </a:r>
          </a:p>
          <a:p>
            <a:endParaRPr lang="nb-NO" dirty="0"/>
          </a:p>
          <a:p>
            <a:pPr marL="0" indent="0">
              <a:buNone/>
            </a:pPr>
            <a:endParaRPr lang="nb-NO" dirty="0" smtClean="0"/>
          </a:p>
        </p:txBody>
      </p:sp>
      <p:pic>
        <p:nvPicPr>
          <p:cNvPr id="6" name="Bilde 5" descr="17z3cusdkossejpg.jpg"/>
          <p:cNvPicPr>
            <a:picLocks noChangeAspect="1"/>
          </p:cNvPicPr>
          <p:nvPr/>
        </p:nvPicPr>
        <p:blipFill rotWithShape="1">
          <a:blip r:embed="rId3" cstate="print">
            <a:extLst>
              <a:ext uri="{28A0092B-C50C-407E-A947-70E740481C1C}">
                <a14:useLocalDpi xmlns:a14="http://schemas.microsoft.com/office/drawing/2010/main" val="0"/>
              </a:ext>
            </a:extLst>
          </a:blip>
          <a:srcRect l="32225" t="-1" r="29292" b="-639"/>
          <a:stretch/>
        </p:blipFill>
        <p:spPr>
          <a:xfrm>
            <a:off x="6921497" y="1155702"/>
            <a:ext cx="2264835" cy="3331633"/>
          </a:xfrm>
          <a:prstGeom prst="rect">
            <a:avLst/>
          </a:prstGeom>
          <a:ln>
            <a:noFill/>
          </a:ln>
          <a:effectLst>
            <a:softEdge rad="112500"/>
          </a:effectLst>
        </p:spPr>
      </p:pic>
      <p:pic>
        <p:nvPicPr>
          <p:cNvPr id="7" name="Bilde 6"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6200" y="1659466"/>
            <a:ext cx="2882900" cy="2819400"/>
          </a:xfrm>
          <a:prstGeom prst="rect">
            <a:avLst/>
          </a:prstGeom>
          <a:ln>
            <a:noFill/>
          </a:ln>
          <a:effectLst>
            <a:softEdge rad="112500"/>
          </a:effectLst>
        </p:spPr>
      </p:pic>
    </p:spTree>
    <p:extLst>
      <p:ext uri="{BB962C8B-B14F-4D97-AF65-F5344CB8AC3E}">
        <p14:creationId xmlns:p14="http://schemas.microsoft.com/office/powerpoint/2010/main" val="395488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Transport av hund med pustevansker</a:t>
            </a:r>
            <a:endParaRPr lang="nb-NO" dirty="0"/>
          </a:p>
        </p:txBody>
      </p:sp>
      <p:pic>
        <p:nvPicPr>
          <p:cNvPr id="5" name="Plassholder for innhold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4" b="22127"/>
          <a:stretch/>
        </p:blipFill>
        <p:spPr>
          <a:xfrm>
            <a:off x="2727155" y="2385392"/>
            <a:ext cx="7010335" cy="4094920"/>
          </a:xfrm>
          <a:prstGeom prst="rect">
            <a:avLst/>
          </a:prstGeom>
          <a:ln>
            <a:noFill/>
          </a:ln>
          <a:effectLst>
            <a:softEdge rad="112500"/>
          </a:effectLst>
        </p:spPr>
      </p:pic>
    </p:spTree>
    <p:extLst>
      <p:ext uri="{BB962C8B-B14F-4D97-AF65-F5344CB8AC3E}">
        <p14:creationId xmlns:p14="http://schemas.microsoft.com/office/powerpoint/2010/main" val="308998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Kuttskader</a:t>
            </a:r>
            <a:endParaRPr lang="nb-NO" dirty="0"/>
          </a:p>
        </p:txBody>
      </p:sp>
      <p:sp>
        <p:nvSpPr>
          <p:cNvPr id="3" name="Plassholder for innhold 2"/>
          <p:cNvSpPr>
            <a:spLocks noGrp="1"/>
          </p:cNvSpPr>
          <p:nvPr>
            <p:ph sz="half" idx="1"/>
          </p:nvPr>
        </p:nvSpPr>
        <p:spPr/>
        <p:txBody>
          <a:bodyPr>
            <a:normAutofit fontScale="85000" lnSpcReduction="10000"/>
          </a:bodyPr>
          <a:lstStyle/>
          <a:p>
            <a:r>
              <a:rPr lang="nb-NO" sz="2800" dirty="0" smtClean="0"/>
              <a:t>Ski/fjellturer</a:t>
            </a:r>
          </a:p>
          <a:p>
            <a:r>
              <a:rPr lang="nb-NO" sz="2800" dirty="0" smtClean="0"/>
              <a:t>Blødning, </a:t>
            </a:r>
            <a:r>
              <a:rPr lang="nb-NO" sz="2800" dirty="0" err="1" smtClean="0"/>
              <a:t>slikking</a:t>
            </a:r>
            <a:r>
              <a:rPr lang="nb-NO" sz="2800" dirty="0" smtClean="0"/>
              <a:t> av sår, halt</a:t>
            </a:r>
          </a:p>
          <a:p>
            <a:r>
              <a:rPr lang="nb-NO" sz="2800" dirty="0" smtClean="0"/>
              <a:t>Stell såret og unngå kontaminasjon (bandasje)</a:t>
            </a:r>
          </a:p>
          <a:p>
            <a:r>
              <a:rPr lang="nb-NO" sz="2800" dirty="0" smtClean="0"/>
              <a:t>Minimer blødning (bandasje/</a:t>
            </a:r>
            <a:r>
              <a:rPr lang="nb-NO" sz="2800" dirty="0" err="1" smtClean="0"/>
              <a:t>torniquet</a:t>
            </a:r>
            <a:r>
              <a:rPr lang="nb-NO" sz="2800" dirty="0" smtClean="0"/>
              <a:t>)</a:t>
            </a:r>
          </a:p>
          <a:p>
            <a:r>
              <a:rPr lang="nb-NO" sz="2800" dirty="0" smtClean="0"/>
              <a:t>Bruk det man har for hånd!</a:t>
            </a:r>
            <a:endParaRPr lang="nb-NO" sz="2800" dirty="0"/>
          </a:p>
          <a:p>
            <a:r>
              <a:rPr lang="nb-NO" sz="2800" dirty="0" smtClean="0"/>
              <a:t>Oppsøk veterinær</a:t>
            </a:r>
          </a:p>
          <a:p>
            <a:pPr marL="0" indent="0">
              <a:buNone/>
            </a:pPr>
            <a:endParaRPr lang="nb-NO" sz="2800" dirty="0" smtClean="0"/>
          </a:p>
        </p:txBody>
      </p:sp>
      <p:pic>
        <p:nvPicPr>
          <p:cNvPr id="7" name="Bilde 6"/>
          <p:cNvPicPr>
            <a:picLocks noChangeAspect="1"/>
          </p:cNvPicPr>
          <p:nvPr/>
        </p:nvPicPr>
        <p:blipFill rotWithShape="1">
          <a:blip r:embed="rId3">
            <a:extLst>
              <a:ext uri="{28A0092B-C50C-407E-A947-70E740481C1C}">
                <a14:useLocalDpi xmlns:a14="http://schemas.microsoft.com/office/drawing/2010/main" val="0"/>
              </a:ext>
            </a:extLst>
          </a:blip>
          <a:srcRect l="12716" t="10176" r="8963" b="12336"/>
          <a:stretch/>
        </p:blipFill>
        <p:spPr>
          <a:xfrm>
            <a:off x="6077322" y="1607461"/>
            <a:ext cx="4181582" cy="3102796"/>
          </a:xfrm>
          <a:prstGeom prst="rect">
            <a:avLst/>
          </a:prstGeom>
          <a:ln>
            <a:noFill/>
          </a:ln>
          <a:effectLst>
            <a:softEdge rad="112500"/>
          </a:effectLst>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964" y="4164032"/>
            <a:ext cx="3384821" cy="2541141"/>
          </a:xfrm>
          <a:prstGeom prst="rect">
            <a:avLst/>
          </a:prstGeom>
          <a:ln>
            <a:noFill/>
          </a:ln>
          <a:effectLst>
            <a:softEdge rad="112500"/>
          </a:effectLst>
        </p:spPr>
      </p:pic>
    </p:spTree>
    <p:extLst>
      <p:ext uri="{BB962C8B-B14F-4D97-AF65-F5344CB8AC3E}">
        <p14:creationId xmlns:p14="http://schemas.microsoft.com/office/powerpoint/2010/main" val="3916265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tyrerom">
  <a:themeElements>
    <a:clrScheme name="Ion-styrer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styrer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tyrer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7462</TotalTime>
  <Words>2460</Words>
  <Application>Microsoft Macintosh PowerPoint</Application>
  <PresentationFormat>Widescreen</PresentationFormat>
  <Paragraphs>291</Paragraphs>
  <Slides>26</Slides>
  <Notes>22</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26</vt:i4>
      </vt:variant>
    </vt:vector>
  </HeadingPairs>
  <TitlesOfParts>
    <vt:vector size="34" baseType="lpstr">
      <vt:lpstr>Arial</vt:lpstr>
      <vt:lpstr>Calibri</vt:lpstr>
      <vt:lpstr>Century Gothic</vt:lpstr>
      <vt:lpstr>Courier New</vt:lpstr>
      <vt:lpstr>Mangal</vt:lpstr>
      <vt:lpstr>Wingdings</vt:lpstr>
      <vt:lpstr>Wingdings 3</vt:lpstr>
      <vt:lpstr>Ion-styrerom</vt:lpstr>
      <vt:lpstr>Vestlandets Fuglehundfestival</vt:lpstr>
      <vt:lpstr>AniCura Fana Dyreklinikk</vt:lpstr>
      <vt:lpstr>Oversikt</vt:lpstr>
      <vt:lpstr>Huggormen</vt:lpstr>
      <vt:lpstr>Symptomer: huggormbitt</vt:lpstr>
      <vt:lpstr>PowerPoint-presentasjon</vt:lpstr>
      <vt:lpstr>Behandling huggormbitt</vt:lpstr>
      <vt:lpstr>Transport av hund med pustevansker</vt:lpstr>
      <vt:lpstr>Kuttskader</vt:lpstr>
      <vt:lpstr>Benbrudd</vt:lpstr>
      <vt:lpstr>Inntak av giftige substanser</vt:lpstr>
      <vt:lpstr>Inntak av giftige substanser</vt:lpstr>
      <vt:lpstr>Hydrogenperoksid 3%</vt:lpstr>
      <vt:lpstr>Forgiftning ved inhalasjon eller på hud</vt:lpstr>
      <vt:lpstr>Akutt gastroenteritt/magekatarr</vt:lpstr>
      <vt:lpstr>Magedreining</vt:lpstr>
      <vt:lpstr>Magedreining</vt:lpstr>
      <vt:lpstr>PowerPoint-presentasjon</vt:lpstr>
      <vt:lpstr>Magedreining</vt:lpstr>
      <vt:lpstr>Øyeskade</vt:lpstr>
      <vt:lpstr>Hjerte-lunge redning</vt:lpstr>
      <vt:lpstr>Hjerte-lunge redning</vt:lpstr>
      <vt:lpstr>Hjerte-lunge redning</vt:lpstr>
      <vt:lpstr>Førstehjelpssett</vt:lpstr>
      <vt:lpstr>PowerPoint-presentasjon</vt:lpstr>
      <vt:lpstr>Spørsmål? </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Vestlandske Fuglehundklubb Festival</dc:title>
  <dc:creator>FDK</dc:creator>
  <cp:lastModifiedBy>Jeanette Wie</cp:lastModifiedBy>
  <cp:revision>111</cp:revision>
  <dcterms:created xsi:type="dcterms:W3CDTF">2014-05-14T13:45:32Z</dcterms:created>
  <dcterms:modified xsi:type="dcterms:W3CDTF">2017-03-17T16:57:15Z</dcterms:modified>
</cp:coreProperties>
</file>